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88" r:id="rId3"/>
    <p:sldId id="290" r:id="rId4"/>
    <p:sldId id="282" r:id="rId5"/>
    <p:sldId id="283" r:id="rId6"/>
    <p:sldId id="284" r:id="rId7"/>
    <p:sldId id="281" r:id="rId8"/>
    <p:sldId id="274" r:id="rId9"/>
    <p:sldId id="276" r:id="rId10"/>
    <p:sldId id="277" r:id="rId11"/>
    <p:sldId id="291" r:id="rId12"/>
    <p:sldId id="286" r:id="rId13"/>
    <p:sldId id="287" r:id="rId14"/>
    <p:sldId id="278" r:id="rId15"/>
    <p:sldId id="279" r:id="rId16"/>
    <p:sldId id="280" r:id="rId17"/>
    <p:sldId id="285"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520" autoAdjust="0"/>
  </p:normalViewPr>
  <p:slideViewPr>
    <p:cSldViewPr snapToGrid="0">
      <p:cViewPr varScale="1">
        <p:scale>
          <a:sx n="56" d="100"/>
          <a:sy n="56" d="100"/>
        </p:scale>
        <p:origin x="8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B1E0D-632A-4A50-B60D-0DB40BC51F0A}" type="datetimeFigureOut">
              <a:rPr kumimoji="1" lang="ja-JP" altLang="en-US" smtClean="0"/>
              <a:t>2024/1/30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BB25BF-52E0-4902-9A73-AE278CDD8D85}" type="slidenum">
              <a:rPr kumimoji="1" lang="ja-JP" altLang="en-US" smtClean="0"/>
              <a:t>‹#›</a:t>
            </a:fld>
            <a:endParaRPr kumimoji="1" lang="ja-JP" altLang="en-US"/>
          </a:p>
        </p:txBody>
      </p:sp>
    </p:spTree>
    <p:extLst>
      <p:ext uri="{BB962C8B-B14F-4D97-AF65-F5344CB8AC3E}">
        <p14:creationId xmlns:p14="http://schemas.microsoft.com/office/powerpoint/2010/main" val="34498211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電子回路</a:t>
            </a:r>
          </a:p>
        </p:txBody>
      </p:sp>
      <p:sp>
        <p:nvSpPr>
          <p:cNvPr id="4" name="スライド番号プレースホルダー 3"/>
          <p:cNvSpPr>
            <a:spLocks noGrp="1"/>
          </p:cNvSpPr>
          <p:nvPr>
            <p:ph type="sldNum" sz="quarter" idx="5"/>
          </p:nvPr>
        </p:nvSpPr>
        <p:spPr/>
        <p:txBody>
          <a:bodyPr/>
          <a:lstStyle/>
          <a:p>
            <a:fld id="{6ABB25BF-52E0-4902-9A73-AE278CDD8D85}" type="slidenum">
              <a:rPr kumimoji="1" lang="ja-JP" altLang="en-US" smtClean="0"/>
              <a:t>1</a:t>
            </a:fld>
            <a:endParaRPr kumimoji="1" lang="ja-JP" altLang="en-US"/>
          </a:p>
        </p:txBody>
      </p:sp>
    </p:spTree>
    <p:extLst>
      <p:ext uri="{BB962C8B-B14F-4D97-AF65-F5344CB8AC3E}">
        <p14:creationId xmlns:p14="http://schemas.microsoft.com/office/powerpoint/2010/main" val="1332140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トランジスタ</a:t>
            </a:r>
          </a:p>
          <a:p>
            <a:r>
              <a:rPr kumimoji="1" lang="ja-JP" altLang="en-US" dirty="0"/>
              <a:t>・トランジスタは電気信号を増幅したり切り替えたりすることができる。・スイッチングの場合、トランジスタは右上に示されるリレーのようなものである。 左側の回路信号が荷電されると、右側の回路が閉じる。・トランジスタのサンプルは右下に示される。</a:t>
            </a:r>
          </a:p>
        </p:txBody>
      </p:sp>
      <p:sp>
        <p:nvSpPr>
          <p:cNvPr id="4" name="スライド番号プレースホルダー 3"/>
          <p:cNvSpPr>
            <a:spLocks noGrp="1"/>
          </p:cNvSpPr>
          <p:nvPr>
            <p:ph type="sldNum" sz="quarter" idx="5"/>
          </p:nvPr>
        </p:nvSpPr>
        <p:spPr/>
        <p:txBody>
          <a:bodyPr/>
          <a:lstStyle/>
          <a:p>
            <a:fld id="{6ABB25BF-52E0-4902-9A73-AE278CDD8D85}" type="slidenum">
              <a:rPr kumimoji="1" lang="ja-JP" altLang="en-US" smtClean="0"/>
              <a:t>10</a:t>
            </a:fld>
            <a:endParaRPr kumimoji="1" lang="ja-JP" altLang="en-US"/>
          </a:p>
        </p:txBody>
      </p:sp>
    </p:spTree>
    <p:extLst>
      <p:ext uri="{BB962C8B-B14F-4D97-AF65-F5344CB8AC3E}">
        <p14:creationId xmlns:p14="http://schemas.microsoft.com/office/powerpoint/2010/main" val="479557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トランジスタによる論理回路</a:t>
            </a:r>
          </a:p>
          <a:p>
            <a:r>
              <a:rPr kumimoji="1" lang="ja-JP" altLang="en-US" dirty="0"/>
              <a:t>・トランジスタは</a:t>
            </a:r>
            <a:r>
              <a:rPr kumimoji="1" lang="en-US" altLang="ja-JP" dirty="0"/>
              <a:t>’AND, OR, NOT’</a:t>
            </a:r>
            <a:r>
              <a:rPr kumimoji="1" lang="ja-JP" altLang="en-US" dirty="0"/>
              <a:t>のような論理回路を作ることができる。</a:t>
            </a:r>
          </a:p>
        </p:txBody>
      </p:sp>
      <p:sp>
        <p:nvSpPr>
          <p:cNvPr id="4" name="スライド番号プレースホルダー 3"/>
          <p:cNvSpPr>
            <a:spLocks noGrp="1"/>
          </p:cNvSpPr>
          <p:nvPr>
            <p:ph type="sldNum" sz="quarter" idx="5"/>
          </p:nvPr>
        </p:nvSpPr>
        <p:spPr/>
        <p:txBody>
          <a:bodyPr/>
          <a:lstStyle/>
          <a:p>
            <a:fld id="{6ABB25BF-52E0-4902-9A73-AE278CDD8D85}" type="slidenum">
              <a:rPr kumimoji="1" lang="ja-JP" altLang="en-US" smtClean="0"/>
              <a:t>11</a:t>
            </a:fld>
            <a:endParaRPr kumimoji="1" lang="ja-JP" altLang="en-US"/>
          </a:p>
        </p:txBody>
      </p:sp>
    </p:spTree>
    <p:extLst>
      <p:ext uri="{BB962C8B-B14F-4D97-AF65-F5344CB8AC3E}">
        <p14:creationId xmlns:p14="http://schemas.microsoft.com/office/powerpoint/2010/main" val="2212597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マイクロリレー</a:t>
            </a:r>
            <a:endParaRPr kumimoji="1" lang="en-US" altLang="ja-JP" dirty="0"/>
          </a:p>
          <a:p>
            <a:r>
              <a:rPr kumimoji="1" lang="ja-JP" altLang="en-US" dirty="0"/>
              <a:t>・マイクロリレーは入力信号と出力信号を絶縁することができる。・マイクロリレーは</a:t>
            </a:r>
            <a:r>
              <a:rPr kumimoji="1" lang="en-US" altLang="ja-JP" dirty="0"/>
              <a:t>2</a:t>
            </a:r>
            <a:r>
              <a:rPr kumimoji="1" lang="ja-JP" altLang="en-US" dirty="0"/>
              <a:t>種類ある。 </a:t>
            </a:r>
            <a:r>
              <a:rPr kumimoji="1" lang="en-US" altLang="ja-JP" dirty="0"/>
              <a:t>1</a:t>
            </a:r>
            <a:r>
              <a:rPr kumimoji="1" lang="ja-JP" altLang="en-US" dirty="0"/>
              <a:t>つは機械式で、もう</a:t>
            </a:r>
            <a:r>
              <a:rPr kumimoji="1" lang="en-US" altLang="ja-JP" dirty="0"/>
              <a:t>1</a:t>
            </a:r>
            <a:r>
              <a:rPr kumimoji="1" lang="ja-JP" altLang="en-US" dirty="0"/>
              <a:t>つはソリッドステート式である。・マイクロリレーのサンプルは右に示される。</a:t>
            </a:r>
          </a:p>
        </p:txBody>
      </p:sp>
      <p:sp>
        <p:nvSpPr>
          <p:cNvPr id="4" name="スライド番号プレースホルダー 3"/>
          <p:cNvSpPr>
            <a:spLocks noGrp="1"/>
          </p:cNvSpPr>
          <p:nvPr>
            <p:ph type="sldNum" sz="quarter" idx="5"/>
          </p:nvPr>
        </p:nvSpPr>
        <p:spPr/>
        <p:txBody>
          <a:bodyPr/>
          <a:lstStyle/>
          <a:p>
            <a:fld id="{6ABB25BF-52E0-4902-9A73-AE278CDD8D85}" type="slidenum">
              <a:rPr kumimoji="1" lang="ja-JP" altLang="en-US" smtClean="0"/>
              <a:t>12</a:t>
            </a:fld>
            <a:endParaRPr kumimoji="1" lang="ja-JP" altLang="en-US"/>
          </a:p>
        </p:txBody>
      </p:sp>
    </p:spTree>
    <p:extLst>
      <p:ext uri="{BB962C8B-B14F-4D97-AF65-F5344CB8AC3E}">
        <p14:creationId xmlns:p14="http://schemas.microsoft.com/office/powerpoint/2010/main" val="766786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IC/ </a:t>
            </a:r>
            <a:r>
              <a:rPr kumimoji="1" lang="ja-JP" altLang="en-US" dirty="0"/>
              <a:t>論理</a:t>
            </a:r>
            <a:r>
              <a:rPr kumimoji="1" lang="en-US" altLang="ja-JP" dirty="0"/>
              <a:t>IC</a:t>
            </a:r>
            <a:endParaRPr kumimoji="1" lang="ja-JP" altLang="en-US" dirty="0"/>
          </a:p>
          <a:p>
            <a:r>
              <a:rPr kumimoji="1" lang="ja-JP" altLang="en-US" dirty="0"/>
              <a:t>・スイッチは手動で電流をオン</a:t>
            </a:r>
            <a:r>
              <a:rPr kumimoji="1" lang="en-US" altLang="ja-JP" dirty="0"/>
              <a:t>/</a:t>
            </a:r>
            <a:r>
              <a:rPr kumimoji="1" lang="ja-JP" altLang="en-US" dirty="0"/>
              <a:t>オフできる。・スイッチのサンプルは右に示される。</a:t>
            </a:r>
          </a:p>
        </p:txBody>
      </p:sp>
      <p:sp>
        <p:nvSpPr>
          <p:cNvPr id="4" name="スライド番号プレースホルダー 3"/>
          <p:cNvSpPr>
            <a:spLocks noGrp="1"/>
          </p:cNvSpPr>
          <p:nvPr>
            <p:ph type="sldNum" sz="quarter" idx="5"/>
          </p:nvPr>
        </p:nvSpPr>
        <p:spPr/>
        <p:txBody>
          <a:bodyPr/>
          <a:lstStyle/>
          <a:p>
            <a:fld id="{6ABB25BF-52E0-4902-9A73-AE278CDD8D85}" type="slidenum">
              <a:rPr kumimoji="1" lang="ja-JP" altLang="en-US" smtClean="0"/>
              <a:t>13</a:t>
            </a:fld>
            <a:endParaRPr kumimoji="1" lang="ja-JP" altLang="en-US"/>
          </a:p>
        </p:txBody>
      </p:sp>
    </p:spTree>
    <p:extLst>
      <p:ext uri="{BB962C8B-B14F-4D97-AF65-F5344CB8AC3E}">
        <p14:creationId xmlns:p14="http://schemas.microsoft.com/office/powerpoint/2010/main" val="288065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IC (</a:t>
            </a:r>
            <a:r>
              <a:rPr kumimoji="1" lang="ja-JP" altLang="en-US" dirty="0"/>
              <a:t>集積回路</a:t>
            </a:r>
            <a:r>
              <a:rPr kumimoji="1" lang="en-US" altLang="ja-JP" dirty="0"/>
              <a:t>)</a:t>
            </a:r>
            <a:endParaRPr kumimoji="1" lang="ja-JP" altLang="en-US" dirty="0"/>
          </a:p>
          <a:p>
            <a:r>
              <a:rPr kumimoji="1" lang="ja-JP" altLang="en-US" dirty="0"/>
              <a:t>・</a:t>
            </a:r>
            <a:r>
              <a:rPr kumimoji="1" lang="en-US" altLang="ja-JP" dirty="0"/>
              <a:t>IC </a:t>
            </a:r>
            <a:r>
              <a:rPr kumimoji="1" lang="ja-JP" altLang="en-US" dirty="0"/>
              <a:t>は</a:t>
            </a:r>
            <a:r>
              <a:rPr kumimoji="1" lang="en-US" altLang="ja-JP" dirty="0"/>
              <a:t>1</a:t>
            </a:r>
            <a:r>
              <a:rPr kumimoji="1" lang="ja-JP" altLang="en-US" dirty="0"/>
              <a:t>つ以上のトランジスタとその他のコンポーネントを含む。</a:t>
            </a:r>
            <a:r>
              <a:rPr kumimoji="1" lang="en-US" altLang="ja-JP" dirty="0"/>
              <a:t>IC</a:t>
            </a:r>
            <a:r>
              <a:rPr kumimoji="1" lang="ja-JP" altLang="en-US" dirty="0"/>
              <a:t>は</a:t>
            </a:r>
            <a:r>
              <a:rPr kumimoji="1" lang="en-US" altLang="ja-JP" dirty="0"/>
              <a:t>2</a:t>
            </a:r>
            <a:r>
              <a:rPr kumimoji="1" lang="ja-JP" altLang="en-US" dirty="0"/>
              <a:t>種類ある。 </a:t>
            </a:r>
            <a:r>
              <a:rPr kumimoji="1" lang="en-US" altLang="ja-JP" dirty="0"/>
              <a:t>1</a:t>
            </a:r>
            <a:r>
              <a:rPr kumimoji="1" lang="ja-JP" altLang="en-US" dirty="0"/>
              <a:t>つは既製品であり、もう一つは特注品である。既製</a:t>
            </a:r>
            <a:r>
              <a:rPr kumimoji="1" lang="en-US" altLang="ja-JP" dirty="0"/>
              <a:t>IC</a:t>
            </a:r>
            <a:r>
              <a:rPr kumimoji="1" lang="ja-JP" altLang="en-US" dirty="0"/>
              <a:t>なので交換も簡単です。 既製品</a:t>
            </a:r>
            <a:r>
              <a:rPr kumimoji="1" lang="en-US" altLang="ja-JP" dirty="0"/>
              <a:t>IC</a:t>
            </a:r>
            <a:r>
              <a:rPr kumimoji="1" lang="ja-JP" altLang="en-US" dirty="0"/>
              <a:t>にはロジック</a:t>
            </a:r>
            <a:r>
              <a:rPr kumimoji="1" lang="en-US" altLang="ja-JP" dirty="0"/>
              <a:t>IC</a:t>
            </a:r>
            <a:r>
              <a:rPr kumimoji="1" lang="ja-JP" altLang="en-US" dirty="0"/>
              <a:t>、カウンタ</a:t>
            </a:r>
            <a:r>
              <a:rPr kumimoji="1" lang="en-US" altLang="ja-JP" dirty="0"/>
              <a:t>IC</a:t>
            </a:r>
            <a:r>
              <a:rPr kumimoji="1" lang="ja-JP" altLang="en-US" dirty="0"/>
              <a:t>などがある。・既製品の</a:t>
            </a:r>
            <a:r>
              <a:rPr kumimoji="1" lang="en-US" altLang="ja-JP" dirty="0"/>
              <a:t>IC</a:t>
            </a:r>
            <a:r>
              <a:rPr kumimoji="1" lang="ja-JP" altLang="en-US" dirty="0"/>
              <a:t>と</a:t>
            </a:r>
            <a:r>
              <a:rPr kumimoji="1" lang="en-US" altLang="ja-JP" dirty="0"/>
              <a:t>IC</a:t>
            </a:r>
            <a:r>
              <a:rPr kumimoji="1" lang="ja-JP" altLang="en-US"/>
              <a:t>ソケットのサンプルは</a:t>
            </a:r>
            <a:r>
              <a:rPr kumimoji="1" lang="ja-JP" altLang="en-US" dirty="0"/>
              <a:t>右に示される。</a:t>
            </a:r>
          </a:p>
        </p:txBody>
      </p:sp>
      <p:sp>
        <p:nvSpPr>
          <p:cNvPr id="4" name="スライド番号プレースホルダー 3"/>
          <p:cNvSpPr>
            <a:spLocks noGrp="1"/>
          </p:cNvSpPr>
          <p:nvPr>
            <p:ph type="sldNum" sz="quarter" idx="5"/>
          </p:nvPr>
        </p:nvSpPr>
        <p:spPr/>
        <p:txBody>
          <a:bodyPr/>
          <a:lstStyle/>
          <a:p>
            <a:fld id="{6ABB25BF-52E0-4902-9A73-AE278CDD8D85}" type="slidenum">
              <a:rPr kumimoji="1" lang="ja-JP" altLang="en-US" smtClean="0"/>
              <a:t>14</a:t>
            </a:fld>
            <a:endParaRPr kumimoji="1" lang="ja-JP" altLang="en-US"/>
          </a:p>
        </p:txBody>
      </p:sp>
    </p:spTree>
    <p:extLst>
      <p:ext uri="{BB962C8B-B14F-4D97-AF65-F5344CB8AC3E}">
        <p14:creationId xmlns:p14="http://schemas.microsoft.com/office/powerpoint/2010/main" val="2592245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IC/ </a:t>
            </a:r>
            <a:r>
              <a:rPr kumimoji="1" lang="ja-JP" altLang="en-US" dirty="0"/>
              <a:t>論理</a:t>
            </a:r>
            <a:r>
              <a:rPr kumimoji="1" lang="en-US" altLang="ja-JP" dirty="0"/>
              <a:t>IC</a:t>
            </a:r>
            <a:endParaRPr kumimoji="1" lang="ja-JP" altLang="en-US" dirty="0"/>
          </a:p>
          <a:p>
            <a:r>
              <a:rPr kumimoji="1" lang="ja-JP" altLang="en-US" dirty="0"/>
              <a:t>・論理</a:t>
            </a:r>
            <a:r>
              <a:rPr kumimoji="1" lang="en-US" altLang="ja-JP" dirty="0"/>
              <a:t>IC</a:t>
            </a:r>
            <a:r>
              <a:rPr kumimoji="1" lang="ja-JP" altLang="en-US" dirty="0"/>
              <a:t>は他の</a:t>
            </a:r>
            <a:r>
              <a:rPr kumimoji="1" lang="en-US" altLang="ja-JP" dirty="0"/>
              <a:t>IC</a:t>
            </a:r>
            <a:r>
              <a:rPr kumimoji="1" lang="ja-JP" altLang="en-US" dirty="0"/>
              <a:t>のベースである。・論理</a:t>
            </a:r>
            <a:r>
              <a:rPr kumimoji="1" lang="en-US" altLang="ja-JP" dirty="0"/>
              <a:t>IC</a:t>
            </a:r>
            <a:r>
              <a:rPr kumimoji="1" lang="ja-JP" altLang="en-US" dirty="0"/>
              <a:t>は右に示される「</a:t>
            </a:r>
            <a:r>
              <a:rPr kumimoji="1" lang="en-US" altLang="ja-JP" dirty="0"/>
              <a:t>AND</a:t>
            </a:r>
            <a:r>
              <a:rPr kumimoji="1" lang="ja-JP" altLang="en-US" dirty="0"/>
              <a:t>、</a:t>
            </a:r>
            <a:r>
              <a:rPr kumimoji="1" lang="en-US" altLang="ja-JP" dirty="0"/>
              <a:t>NAND(NOT AND)</a:t>
            </a:r>
            <a:r>
              <a:rPr kumimoji="1" lang="ja-JP" altLang="en-US" dirty="0"/>
              <a:t>、</a:t>
            </a:r>
            <a:r>
              <a:rPr kumimoji="1" lang="en-US" altLang="ja-JP" dirty="0"/>
              <a:t>OR</a:t>
            </a:r>
            <a:r>
              <a:rPr kumimoji="1" lang="ja-JP" altLang="en-US" dirty="0"/>
              <a:t>、</a:t>
            </a:r>
            <a:r>
              <a:rPr kumimoji="1" lang="en-US" altLang="ja-JP" dirty="0"/>
              <a:t>NOR(NOT OR)</a:t>
            </a:r>
            <a:r>
              <a:rPr kumimoji="1" lang="ja-JP" altLang="en-US" dirty="0"/>
              <a:t>、排他</a:t>
            </a:r>
            <a:r>
              <a:rPr kumimoji="1" lang="en-US" altLang="ja-JP" dirty="0"/>
              <a:t>OR</a:t>
            </a:r>
            <a:r>
              <a:rPr kumimoji="1" lang="ja-JP" altLang="en-US" dirty="0"/>
              <a:t>、排他</a:t>
            </a:r>
            <a:r>
              <a:rPr kumimoji="1" lang="en-US" altLang="ja-JP" dirty="0"/>
              <a:t>NOR(NOT </a:t>
            </a:r>
            <a:r>
              <a:rPr kumimoji="1" lang="ja-JP" altLang="en-US" dirty="0"/>
              <a:t>排他</a:t>
            </a:r>
            <a:r>
              <a:rPr kumimoji="1" lang="en-US" altLang="ja-JP" dirty="0"/>
              <a:t>OR)</a:t>
            </a:r>
            <a:r>
              <a:rPr kumimoji="1" lang="ja-JP" altLang="en-US" dirty="0"/>
              <a:t>、</a:t>
            </a:r>
            <a:r>
              <a:rPr kumimoji="1" lang="en-US" altLang="ja-JP" dirty="0"/>
              <a:t>NOT</a:t>
            </a:r>
            <a:r>
              <a:rPr kumimoji="1" lang="ja-JP" altLang="en-US" dirty="0"/>
              <a:t>、</a:t>
            </a:r>
            <a:r>
              <a:rPr kumimoji="1" lang="en-US" altLang="ja-JP" dirty="0"/>
              <a:t>BUFFER</a:t>
            </a:r>
            <a:r>
              <a:rPr kumimoji="1" lang="ja-JP" altLang="en-US" dirty="0"/>
              <a:t>」の機能を持つ。・論理</a:t>
            </a:r>
            <a:r>
              <a:rPr kumimoji="1" lang="en-US" altLang="ja-JP" dirty="0"/>
              <a:t>IC</a:t>
            </a:r>
            <a:r>
              <a:rPr kumimoji="1" lang="ja-JP" altLang="en-US" dirty="0"/>
              <a:t>はいくつかのシリーズを持つ。代表的なシリーズの一つは</a:t>
            </a:r>
            <a:r>
              <a:rPr kumimoji="1" lang="en-US" altLang="ja-JP" dirty="0"/>
              <a:t>74</a:t>
            </a:r>
            <a:r>
              <a:rPr kumimoji="1" lang="ja-JP" altLang="en-US" dirty="0"/>
              <a:t>シリーズである。・</a:t>
            </a:r>
            <a:r>
              <a:rPr kumimoji="1" lang="en-US" altLang="ja-JP" dirty="0"/>
              <a:t>74</a:t>
            </a:r>
            <a:r>
              <a:rPr kumimoji="1" lang="ja-JP" altLang="en-US" dirty="0"/>
              <a:t>シリーズの「</a:t>
            </a:r>
            <a:r>
              <a:rPr kumimoji="1" lang="en-US" altLang="ja-JP" dirty="0"/>
              <a:t>AND</a:t>
            </a:r>
            <a:r>
              <a:rPr kumimoji="1" lang="ja-JP" altLang="en-US" dirty="0"/>
              <a:t>」の論理</a:t>
            </a:r>
            <a:r>
              <a:rPr kumimoji="1" lang="en-US" altLang="ja-JP" dirty="0"/>
              <a:t>IC</a:t>
            </a:r>
            <a:r>
              <a:rPr kumimoji="1" lang="ja-JP" altLang="en-US" dirty="0"/>
              <a:t>の内部回路は右下に示される。</a:t>
            </a:r>
          </a:p>
        </p:txBody>
      </p:sp>
      <p:sp>
        <p:nvSpPr>
          <p:cNvPr id="4" name="スライド番号プレースホルダー 3"/>
          <p:cNvSpPr>
            <a:spLocks noGrp="1"/>
          </p:cNvSpPr>
          <p:nvPr>
            <p:ph type="sldNum" sz="quarter" idx="5"/>
          </p:nvPr>
        </p:nvSpPr>
        <p:spPr/>
        <p:txBody>
          <a:bodyPr/>
          <a:lstStyle/>
          <a:p>
            <a:fld id="{6ABB25BF-52E0-4902-9A73-AE278CDD8D85}" type="slidenum">
              <a:rPr kumimoji="1" lang="ja-JP" altLang="en-US" smtClean="0"/>
              <a:t>15</a:t>
            </a:fld>
            <a:endParaRPr kumimoji="1" lang="ja-JP" altLang="en-US"/>
          </a:p>
        </p:txBody>
      </p:sp>
    </p:spTree>
    <p:extLst>
      <p:ext uri="{BB962C8B-B14F-4D97-AF65-F5344CB8AC3E}">
        <p14:creationId xmlns:p14="http://schemas.microsoft.com/office/powerpoint/2010/main" val="2822315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制御回路への適用</a:t>
            </a:r>
          </a:p>
          <a:p>
            <a:r>
              <a:rPr kumimoji="1" lang="ja-JP" altLang="en-US" dirty="0"/>
              <a:t>・一般的な自己保持回路は右</a:t>
            </a:r>
            <a:r>
              <a:rPr kumimoji="1" lang="en-US" altLang="ja-JP" dirty="0"/>
              <a:t>[A]</a:t>
            </a:r>
            <a:r>
              <a:rPr kumimoji="1" lang="ja-JP" altLang="en-US" dirty="0"/>
              <a:t>に示される。・電子部品で置き換えられた自己保持回路は右</a:t>
            </a:r>
            <a:r>
              <a:rPr kumimoji="1" lang="en-US" altLang="ja-JP" dirty="0"/>
              <a:t>[B]</a:t>
            </a:r>
            <a:r>
              <a:rPr kumimoji="1" lang="ja-JP" altLang="en-US" dirty="0"/>
              <a:t>に示される。さらに電子部品で置き換えられた自己保持回路は右</a:t>
            </a:r>
            <a:r>
              <a:rPr kumimoji="1" lang="en-US" altLang="ja-JP" dirty="0"/>
              <a:t>[C]</a:t>
            </a:r>
            <a:r>
              <a:rPr kumimoji="1" lang="ja-JP" altLang="en-US" dirty="0"/>
              <a:t>に示される。</a:t>
            </a:r>
          </a:p>
        </p:txBody>
      </p:sp>
      <p:sp>
        <p:nvSpPr>
          <p:cNvPr id="4" name="スライド番号プレースホルダー 3"/>
          <p:cNvSpPr>
            <a:spLocks noGrp="1"/>
          </p:cNvSpPr>
          <p:nvPr>
            <p:ph type="sldNum" sz="quarter" idx="5"/>
          </p:nvPr>
        </p:nvSpPr>
        <p:spPr/>
        <p:txBody>
          <a:bodyPr/>
          <a:lstStyle/>
          <a:p>
            <a:fld id="{6ABB25BF-52E0-4902-9A73-AE278CDD8D85}" type="slidenum">
              <a:rPr kumimoji="1" lang="ja-JP" altLang="en-US" smtClean="0"/>
              <a:t>16</a:t>
            </a:fld>
            <a:endParaRPr kumimoji="1" lang="ja-JP" altLang="en-US"/>
          </a:p>
        </p:txBody>
      </p:sp>
    </p:spTree>
    <p:extLst>
      <p:ext uri="{BB962C8B-B14F-4D97-AF65-F5344CB8AC3E}">
        <p14:creationId xmlns:p14="http://schemas.microsoft.com/office/powerpoint/2010/main" val="2934549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電子回路の</a:t>
            </a:r>
            <a:r>
              <a:rPr kumimoji="1" lang="en-US" altLang="ja-JP" dirty="0"/>
              <a:t>IC/ </a:t>
            </a:r>
            <a:r>
              <a:rPr kumimoji="1" lang="ja-JP" altLang="en-US" dirty="0"/>
              <a:t>カウンタ</a:t>
            </a:r>
            <a:r>
              <a:rPr kumimoji="1" lang="en-US" altLang="ja-JP" dirty="0"/>
              <a:t>IC</a:t>
            </a:r>
            <a:endParaRPr kumimoji="1" lang="ja-JP" altLang="en-US" dirty="0"/>
          </a:p>
          <a:p>
            <a:r>
              <a:rPr kumimoji="1" lang="ja-JP" altLang="en-US" dirty="0"/>
              <a:t>・電子回路が全ての機能を失った場合、</a:t>
            </a:r>
            <a:r>
              <a:rPr kumimoji="1" lang="en-US" altLang="ja-JP" dirty="0"/>
              <a:t>DC</a:t>
            </a:r>
            <a:r>
              <a:rPr kumimoji="1" lang="ja-JP" altLang="en-US" dirty="0"/>
              <a:t>パワーサプライが故障しているかもしれない。 電解コンデンサが右上に示されるように破損</a:t>
            </a:r>
            <a:r>
              <a:rPr kumimoji="1" lang="en-US" altLang="ja-JP" dirty="0"/>
              <a:t>(</a:t>
            </a:r>
            <a:r>
              <a:rPr kumimoji="1" lang="ja-JP" altLang="en-US" dirty="0"/>
              <a:t>膨張</a:t>
            </a:r>
            <a:r>
              <a:rPr kumimoji="1" lang="en-US" altLang="ja-JP" dirty="0"/>
              <a:t>)</a:t>
            </a:r>
            <a:r>
              <a:rPr kumimoji="1" lang="ja-JP" altLang="en-US" dirty="0"/>
              <a:t>しているかもしれない。 その寿命は約</a:t>
            </a:r>
            <a:r>
              <a:rPr kumimoji="1" lang="en-US" altLang="ja-JP" dirty="0"/>
              <a:t>10</a:t>
            </a:r>
            <a:r>
              <a:rPr kumimoji="1" lang="ja-JP" altLang="en-US" dirty="0"/>
              <a:t>年である。・電子回路が誤動作した場合、電子回路が周囲のノイズに影響されているかもしれない。ノイズ対策は右下に示される。</a:t>
            </a:r>
          </a:p>
        </p:txBody>
      </p:sp>
      <p:sp>
        <p:nvSpPr>
          <p:cNvPr id="4" name="スライド番号プレースホルダー 3"/>
          <p:cNvSpPr>
            <a:spLocks noGrp="1"/>
          </p:cNvSpPr>
          <p:nvPr>
            <p:ph type="sldNum" sz="quarter" idx="5"/>
          </p:nvPr>
        </p:nvSpPr>
        <p:spPr/>
        <p:txBody>
          <a:bodyPr/>
          <a:lstStyle/>
          <a:p>
            <a:fld id="{6ABB25BF-52E0-4902-9A73-AE278CDD8D85}" type="slidenum">
              <a:rPr kumimoji="1" lang="ja-JP" altLang="en-US" smtClean="0"/>
              <a:t>17</a:t>
            </a:fld>
            <a:endParaRPr kumimoji="1" lang="ja-JP" altLang="en-US"/>
          </a:p>
        </p:txBody>
      </p:sp>
    </p:spTree>
    <p:extLst>
      <p:ext uri="{BB962C8B-B14F-4D97-AF65-F5344CB8AC3E}">
        <p14:creationId xmlns:p14="http://schemas.microsoft.com/office/powerpoint/2010/main" val="1416480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終り</a:t>
            </a:r>
          </a:p>
          <a:p>
            <a:r>
              <a:rPr kumimoji="1" lang="ja-JP" altLang="en-US" dirty="0"/>
              <a:t>・ トレーニングコースにご協力いただきまして、ありがとうございます。</a:t>
            </a:r>
          </a:p>
          <a:p>
            <a:r>
              <a:rPr kumimoji="1" lang="ja-JP" altLang="en-US" dirty="0"/>
              <a:t>・ </a:t>
            </a:r>
            <a:r>
              <a:rPr kumimoji="1" lang="en-US" altLang="ja-JP" dirty="0"/>
              <a:t>Email: mikiikka277@hb.tp1.jp</a:t>
            </a:r>
          </a:p>
          <a:p>
            <a:r>
              <a:rPr kumimoji="1" lang="ja-JP" altLang="en-US" dirty="0"/>
              <a:t>・ </a:t>
            </a:r>
            <a:r>
              <a:rPr kumimoji="1" lang="en-US" altLang="ja-JP" dirty="0"/>
              <a:t>Facebook: Miki Hideki</a:t>
            </a:r>
          </a:p>
          <a:p>
            <a:r>
              <a:rPr kumimoji="1" lang="ja-JP" altLang="en-US" dirty="0"/>
              <a:t>・ 文書サーバー</a:t>
            </a:r>
            <a:r>
              <a:rPr kumimoji="1" lang="en-US" altLang="ja-JP" dirty="0"/>
              <a:t>: http://gaga.jellybean.jp/indexbsl.html</a:t>
            </a:r>
          </a:p>
        </p:txBody>
      </p:sp>
      <p:sp>
        <p:nvSpPr>
          <p:cNvPr id="4" name="スライド番号プレースホルダー 3"/>
          <p:cNvSpPr>
            <a:spLocks noGrp="1"/>
          </p:cNvSpPr>
          <p:nvPr>
            <p:ph type="sldNum" sz="quarter" idx="5"/>
          </p:nvPr>
        </p:nvSpPr>
        <p:spPr/>
        <p:txBody>
          <a:bodyPr/>
          <a:lstStyle/>
          <a:p>
            <a:fld id="{6ABB25BF-52E0-4902-9A73-AE278CDD8D85}" type="slidenum">
              <a:rPr kumimoji="1" lang="ja-JP" altLang="en-US" smtClean="0"/>
              <a:t>18</a:t>
            </a:fld>
            <a:endParaRPr kumimoji="1" lang="ja-JP" altLang="en-US"/>
          </a:p>
        </p:txBody>
      </p:sp>
    </p:spTree>
    <p:extLst>
      <p:ext uri="{BB962C8B-B14F-4D97-AF65-F5344CB8AC3E}">
        <p14:creationId xmlns:p14="http://schemas.microsoft.com/office/powerpoint/2010/main" val="727431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電子回路</a:t>
            </a:r>
          </a:p>
          <a:p>
            <a:r>
              <a:rPr kumimoji="1" lang="ja-JP" altLang="en-US" dirty="0"/>
              <a:t>・ 電子回路は空調衛生機器の制御器にも使用されている。・電子回路はダイオード、</a:t>
            </a:r>
            <a:r>
              <a:rPr kumimoji="1" lang="en-US" altLang="ja-JP" dirty="0"/>
              <a:t>LED</a:t>
            </a:r>
            <a:r>
              <a:rPr kumimoji="1" lang="ja-JP" altLang="en-US" dirty="0"/>
              <a:t>ランプ、抵抗、コンデンサ、トランジスタ、</a:t>
            </a:r>
            <a:r>
              <a:rPr kumimoji="1" lang="en-US" altLang="ja-JP" dirty="0"/>
              <a:t>IC</a:t>
            </a:r>
            <a:r>
              <a:rPr kumimoji="1" lang="ja-JP" altLang="en-US" dirty="0"/>
              <a:t>などのような電子部品を含む。・電子回路や電子部品の知識を持てば、維持管理に役立つかもしれない。・電子回路のサンプルは右に示される。</a:t>
            </a:r>
          </a:p>
        </p:txBody>
      </p:sp>
      <p:sp>
        <p:nvSpPr>
          <p:cNvPr id="4" name="スライド番号プレースホルダー 3"/>
          <p:cNvSpPr>
            <a:spLocks noGrp="1"/>
          </p:cNvSpPr>
          <p:nvPr>
            <p:ph type="sldNum" sz="quarter" idx="5"/>
          </p:nvPr>
        </p:nvSpPr>
        <p:spPr/>
        <p:txBody>
          <a:bodyPr/>
          <a:lstStyle/>
          <a:p>
            <a:fld id="{6ABB25BF-52E0-4902-9A73-AE278CDD8D85}" type="slidenum">
              <a:rPr kumimoji="1" lang="ja-JP" altLang="en-US" smtClean="0"/>
              <a:t>2</a:t>
            </a:fld>
            <a:endParaRPr kumimoji="1" lang="ja-JP" altLang="en-US"/>
          </a:p>
        </p:txBody>
      </p:sp>
    </p:spTree>
    <p:extLst>
      <p:ext uri="{BB962C8B-B14F-4D97-AF65-F5344CB8AC3E}">
        <p14:creationId xmlns:p14="http://schemas.microsoft.com/office/powerpoint/2010/main" val="353398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電子部品</a:t>
            </a:r>
          </a:p>
          <a:p>
            <a:r>
              <a:rPr kumimoji="1" lang="ja-JP" altLang="en-US" dirty="0"/>
              <a:t>・電子部品は、電気部品に比べて低価格、小型、軽量、高信頼、省エネルギーである。・費用比較のサンプルは右に示される。・しかしながら、電子部品は熱や静電気などのような環境により損傷を受けやすい。</a:t>
            </a:r>
          </a:p>
        </p:txBody>
      </p:sp>
      <p:sp>
        <p:nvSpPr>
          <p:cNvPr id="4" name="スライド番号プレースホルダー 3"/>
          <p:cNvSpPr>
            <a:spLocks noGrp="1"/>
          </p:cNvSpPr>
          <p:nvPr>
            <p:ph type="sldNum" sz="quarter" idx="5"/>
          </p:nvPr>
        </p:nvSpPr>
        <p:spPr/>
        <p:txBody>
          <a:bodyPr/>
          <a:lstStyle/>
          <a:p>
            <a:fld id="{6ABB25BF-52E0-4902-9A73-AE278CDD8D85}" type="slidenum">
              <a:rPr kumimoji="1" lang="ja-JP" altLang="en-US" smtClean="0"/>
              <a:t>3</a:t>
            </a:fld>
            <a:endParaRPr kumimoji="1" lang="ja-JP" altLang="en-US"/>
          </a:p>
        </p:txBody>
      </p:sp>
    </p:spTree>
    <p:extLst>
      <p:ext uri="{BB962C8B-B14F-4D97-AF65-F5344CB8AC3E}">
        <p14:creationId xmlns:p14="http://schemas.microsoft.com/office/powerpoint/2010/main" val="90049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電源</a:t>
            </a:r>
            <a:r>
              <a:rPr kumimoji="1" lang="en-US" altLang="ja-JP" dirty="0"/>
              <a:t>(1/2)</a:t>
            </a:r>
            <a:endParaRPr kumimoji="1" lang="ja-JP" altLang="en-US" dirty="0"/>
          </a:p>
          <a:p>
            <a:r>
              <a:rPr kumimoji="1" lang="ja-JP" altLang="en-US" dirty="0"/>
              <a:t>・電子回路は</a:t>
            </a:r>
            <a:r>
              <a:rPr kumimoji="1" lang="en-US" altLang="ja-JP" dirty="0"/>
              <a:t>DC3V</a:t>
            </a:r>
            <a:r>
              <a:rPr kumimoji="1" lang="ja-JP" altLang="en-US" dirty="0"/>
              <a:t>、</a:t>
            </a:r>
            <a:r>
              <a:rPr kumimoji="1" lang="en-US" altLang="ja-JP" dirty="0"/>
              <a:t>DC5V</a:t>
            </a:r>
            <a:r>
              <a:rPr kumimoji="1" lang="ja-JP" altLang="en-US" dirty="0"/>
              <a:t>、</a:t>
            </a:r>
            <a:r>
              <a:rPr kumimoji="1" lang="en-US" altLang="ja-JP" dirty="0"/>
              <a:t>DC12V</a:t>
            </a:r>
            <a:r>
              <a:rPr kumimoji="1" lang="ja-JP" altLang="en-US" dirty="0"/>
              <a:t>などのような</a:t>
            </a:r>
            <a:r>
              <a:rPr kumimoji="1" lang="en-US" altLang="ja-JP" dirty="0"/>
              <a:t>DC(</a:t>
            </a:r>
            <a:r>
              <a:rPr kumimoji="1" lang="ja-JP" altLang="en-US" dirty="0"/>
              <a:t>直流</a:t>
            </a:r>
            <a:r>
              <a:rPr kumimoji="1" lang="en-US" altLang="ja-JP" dirty="0"/>
              <a:t>)</a:t>
            </a:r>
            <a:r>
              <a:rPr kumimoji="1" lang="ja-JP" altLang="en-US" dirty="0"/>
              <a:t>電源を必要とする。</a:t>
            </a:r>
            <a:r>
              <a:rPr kumimoji="1" lang="en-US" altLang="ja-JP" dirty="0"/>
              <a:t>DC</a:t>
            </a:r>
            <a:r>
              <a:rPr kumimoji="1" lang="ja-JP" altLang="en-US" dirty="0"/>
              <a:t>電源は乾電池、</a:t>
            </a:r>
            <a:r>
              <a:rPr kumimoji="1" lang="en-US" altLang="ja-JP" dirty="0"/>
              <a:t>DC</a:t>
            </a:r>
            <a:r>
              <a:rPr kumimoji="1" lang="ja-JP" altLang="en-US" dirty="0"/>
              <a:t>パワーサプライなどにより供給される。</a:t>
            </a:r>
            <a:r>
              <a:rPr kumimoji="1" lang="en-US" altLang="ja-JP" dirty="0"/>
              <a:t>DC</a:t>
            </a:r>
            <a:r>
              <a:rPr kumimoji="1" lang="ja-JP" altLang="en-US" dirty="0"/>
              <a:t>パワーサプライは</a:t>
            </a:r>
            <a:r>
              <a:rPr kumimoji="1" lang="en-US" altLang="ja-JP" dirty="0"/>
              <a:t>AC</a:t>
            </a:r>
            <a:r>
              <a:rPr kumimoji="1" lang="ja-JP" altLang="en-US" dirty="0"/>
              <a:t>を</a:t>
            </a:r>
            <a:r>
              <a:rPr kumimoji="1" lang="en-US" altLang="ja-JP" dirty="0"/>
              <a:t>DC</a:t>
            </a:r>
            <a:r>
              <a:rPr kumimoji="1" lang="ja-JP" altLang="en-US" dirty="0"/>
              <a:t>に変換する。</a:t>
            </a:r>
            <a:r>
              <a:rPr kumimoji="1" lang="en-US" altLang="ja-JP" dirty="0"/>
              <a:t>DC</a:t>
            </a:r>
            <a:r>
              <a:rPr kumimoji="1" lang="ja-JP" altLang="en-US" dirty="0"/>
              <a:t>パワーサプライのサンプルは右に示される。</a:t>
            </a:r>
          </a:p>
        </p:txBody>
      </p:sp>
      <p:sp>
        <p:nvSpPr>
          <p:cNvPr id="4" name="スライド番号プレースホルダー 3"/>
          <p:cNvSpPr>
            <a:spLocks noGrp="1"/>
          </p:cNvSpPr>
          <p:nvPr>
            <p:ph type="sldNum" sz="quarter" idx="5"/>
          </p:nvPr>
        </p:nvSpPr>
        <p:spPr/>
        <p:txBody>
          <a:bodyPr/>
          <a:lstStyle/>
          <a:p>
            <a:fld id="{6ABB25BF-52E0-4902-9A73-AE278CDD8D85}" type="slidenum">
              <a:rPr kumimoji="1" lang="ja-JP" altLang="en-US" smtClean="0"/>
              <a:t>4</a:t>
            </a:fld>
            <a:endParaRPr kumimoji="1" lang="ja-JP" altLang="en-US"/>
          </a:p>
        </p:txBody>
      </p:sp>
    </p:spTree>
    <p:extLst>
      <p:ext uri="{BB962C8B-B14F-4D97-AF65-F5344CB8AC3E}">
        <p14:creationId xmlns:p14="http://schemas.microsoft.com/office/powerpoint/2010/main" val="91038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電源回路</a:t>
            </a:r>
          </a:p>
          <a:p>
            <a:r>
              <a:rPr kumimoji="1" lang="ja-JP" altLang="en-US" dirty="0"/>
              <a:t>・</a:t>
            </a:r>
            <a:r>
              <a:rPr kumimoji="1" lang="en-US" altLang="ja-JP" dirty="0"/>
              <a:t>DC</a:t>
            </a:r>
            <a:r>
              <a:rPr kumimoji="1" lang="ja-JP" altLang="en-US" dirty="0"/>
              <a:t>パワーサンプルの回路のサンプルは右に示される。回路はダイオード、コンデンサ、</a:t>
            </a:r>
            <a:r>
              <a:rPr kumimoji="1" lang="en-US" altLang="ja-JP" dirty="0"/>
              <a:t>IC</a:t>
            </a:r>
            <a:r>
              <a:rPr kumimoji="1" lang="ja-JP" altLang="en-US" dirty="0"/>
              <a:t>などのような電子部品を含む。ダイオードは</a:t>
            </a:r>
            <a:r>
              <a:rPr kumimoji="1" lang="en-US" altLang="ja-JP" dirty="0"/>
              <a:t>AC</a:t>
            </a:r>
            <a:r>
              <a:rPr kumimoji="1" lang="ja-JP" altLang="en-US" dirty="0"/>
              <a:t>を</a:t>
            </a:r>
            <a:r>
              <a:rPr kumimoji="1" lang="en-US" altLang="ja-JP" dirty="0"/>
              <a:t>DC</a:t>
            </a:r>
            <a:r>
              <a:rPr kumimoji="1" lang="ja-JP" altLang="en-US" dirty="0"/>
              <a:t>に変換</a:t>
            </a:r>
            <a:r>
              <a:rPr kumimoji="1" lang="en-US" altLang="ja-JP" dirty="0"/>
              <a:t>(</a:t>
            </a:r>
            <a:r>
              <a:rPr kumimoji="1" lang="ja-JP" altLang="en-US" dirty="0"/>
              <a:t>整流</a:t>
            </a:r>
            <a:r>
              <a:rPr kumimoji="1" lang="en-US" altLang="ja-JP" dirty="0"/>
              <a:t>)</a:t>
            </a:r>
            <a:r>
              <a:rPr kumimoji="1" lang="ja-JP" altLang="en-US" dirty="0"/>
              <a:t>する。 コンデンサと</a:t>
            </a:r>
            <a:r>
              <a:rPr kumimoji="1" lang="en-US" altLang="ja-JP" dirty="0"/>
              <a:t>IC</a:t>
            </a:r>
            <a:r>
              <a:rPr kumimoji="1" lang="ja-JP" altLang="en-US" dirty="0"/>
              <a:t>は</a:t>
            </a:r>
            <a:r>
              <a:rPr kumimoji="1" lang="en-US" altLang="ja-JP" dirty="0"/>
              <a:t>DC</a:t>
            </a:r>
            <a:r>
              <a:rPr kumimoji="1" lang="ja-JP" altLang="en-US" dirty="0"/>
              <a:t>の波を平坦化する。</a:t>
            </a:r>
          </a:p>
        </p:txBody>
      </p:sp>
      <p:sp>
        <p:nvSpPr>
          <p:cNvPr id="4" name="スライド番号プレースホルダー 3"/>
          <p:cNvSpPr>
            <a:spLocks noGrp="1"/>
          </p:cNvSpPr>
          <p:nvPr>
            <p:ph type="sldNum" sz="quarter" idx="5"/>
          </p:nvPr>
        </p:nvSpPr>
        <p:spPr/>
        <p:txBody>
          <a:bodyPr/>
          <a:lstStyle/>
          <a:p>
            <a:fld id="{6ABB25BF-52E0-4902-9A73-AE278CDD8D85}" type="slidenum">
              <a:rPr kumimoji="1" lang="ja-JP" altLang="en-US" smtClean="0"/>
              <a:t>5</a:t>
            </a:fld>
            <a:endParaRPr kumimoji="1" lang="ja-JP" altLang="en-US"/>
          </a:p>
        </p:txBody>
      </p:sp>
    </p:spTree>
    <p:extLst>
      <p:ext uri="{BB962C8B-B14F-4D97-AF65-F5344CB8AC3E}">
        <p14:creationId xmlns:p14="http://schemas.microsoft.com/office/powerpoint/2010/main" val="148332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ダイオード</a:t>
            </a:r>
          </a:p>
          <a:p>
            <a:r>
              <a:rPr kumimoji="1" lang="ja-JP" altLang="en-US" dirty="0"/>
              <a:t>・ダイオードは逆止弁のように電流の流れを一方向に制限できる。・ダイオードには</a:t>
            </a:r>
            <a:r>
              <a:rPr kumimoji="1" lang="en-US" altLang="ja-JP" dirty="0"/>
              <a:t>2</a:t>
            </a:r>
            <a:r>
              <a:rPr kumimoji="1" lang="ja-JP" altLang="en-US" dirty="0"/>
              <a:t>種類ある。</a:t>
            </a:r>
            <a:r>
              <a:rPr kumimoji="1" lang="en-US" altLang="ja-JP" dirty="0"/>
              <a:t>1</a:t>
            </a:r>
            <a:r>
              <a:rPr kumimoji="1" lang="ja-JP" altLang="en-US" dirty="0"/>
              <a:t>つは</a:t>
            </a:r>
            <a:r>
              <a:rPr kumimoji="1" lang="en-US" altLang="ja-JP" dirty="0"/>
              <a:t>AC</a:t>
            </a:r>
            <a:r>
              <a:rPr kumimoji="1" lang="ja-JP" altLang="en-US" dirty="0"/>
              <a:t>を</a:t>
            </a:r>
            <a:r>
              <a:rPr kumimoji="1" lang="en-US" altLang="ja-JP" dirty="0"/>
              <a:t>DC</a:t>
            </a:r>
            <a:r>
              <a:rPr kumimoji="1" lang="ja-JP" altLang="en-US" dirty="0"/>
              <a:t>に変換するもの</a:t>
            </a:r>
            <a:r>
              <a:rPr kumimoji="1" lang="en-US" altLang="ja-JP" dirty="0"/>
              <a:t>(</a:t>
            </a:r>
            <a:r>
              <a:rPr kumimoji="1" lang="ja-JP" altLang="en-US" dirty="0"/>
              <a:t>高電圧、大電流</a:t>
            </a:r>
            <a:r>
              <a:rPr kumimoji="1" lang="en-US" altLang="ja-JP" dirty="0"/>
              <a:t>)</a:t>
            </a:r>
            <a:r>
              <a:rPr kumimoji="1" lang="ja-JP" altLang="en-US" dirty="0"/>
              <a:t>で、もう</a:t>
            </a:r>
            <a:r>
              <a:rPr kumimoji="1" lang="en-US" altLang="ja-JP" dirty="0"/>
              <a:t>1</a:t>
            </a:r>
            <a:r>
              <a:rPr kumimoji="1" lang="ja-JP" altLang="en-US" dirty="0"/>
              <a:t>つはスイッチング用</a:t>
            </a:r>
            <a:r>
              <a:rPr kumimoji="1" lang="en-US" altLang="ja-JP" dirty="0"/>
              <a:t>(</a:t>
            </a:r>
            <a:r>
              <a:rPr kumimoji="1" lang="ja-JP" altLang="en-US" dirty="0"/>
              <a:t>低電圧・小電流</a:t>
            </a:r>
            <a:r>
              <a:rPr kumimoji="1" lang="en-US" altLang="ja-JP" dirty="0"/>
              <a:t>)</a:t>
            </a:r>
            <a:r>
              <a:rPr kumimoji="1" lang="ja-JP" altLang="en-US" dirty="0"/>
              <a:t>である。・ダイオードのサンプルは右に示される。</a:t>
            </a:r>
          </a:p>
        </p:txBody>
      </p:sp>
      <p:sp>
        <p:nvSpPr>
          <p:cNvPr id="4" name="スライド番号プレースホルダー 3"/>
          <p:cNvSpPr>
            <a:spLocks noGrp="1"/>
          </p:cNvSpPr>
          <p:nvPr>
            <p:ph type="sldNum" sz="quarter" idx="5"/>
          </p:nvPr>
        </p:nvSpPr>
        <p:spPr/>
        <p:txBody>
          <a:bodyPr/>
          <a:lstStyle/>
          <a:p>
            <a:fld id="{6ABB25BF-52E0-4902-9A73-AE278CDD8D85}" type="slidenum">
              <a:rPr kumimoji="1" lang="ja-JP" altLang="en-US" smtClean="0"/>
              <a:t>6</a:t>
            </a:fld>
            <a:endParaRPr kumimoji="1" lang="ja-JP" altLang="en-US"/>
          </a:p>
        </p:txBody>
      </p:sp>
    </p:spTree>
    <p:extLst>
      <p:ext uri="{BB962C8B-B14F-4D97-AF65-F5344CB8AC3E}">
        <p14:creationId xmlns:p14="http://schemas.microsoft.com/office/powerpoint/2010/main" val="347544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LED</a:t>
            </a:r>
            <a:r>
              <a:rPr kumimoji="1" lang="ja-JP" altLang="en-US" dirty="0"/>
              <a:t>ランプ</a:t>
            </a:r>
          </a:p>
          <a:p>
            <a:r>
              <a:rPr kumimoji="1" lang="ja-JP" altLang="en-US" dirty="0"/>
              <a:t>・</a:t>
            </a:r>
            <a:r>
              <a:rPr kumimoji="1" lang="en-US" altLang="ja-JP" dirty="0"/>
              <a:t>LED</a:t>
            </a:r>
            <a:r>
              <a:rPr kumimoji="1" lang="ja-JP" altLang="en-US" dirty="0"/>
              <a:t>は</a:t>
            </a:r>
            <a:r>
              <a:rPr lang="en-US" altLang="ja-JP" sz="1200" dirty="0">
                <a:latin typeface="ＭＳ Ｐゴシック" panose="020B0600070205080204" pitchFamily="50" charset="-128"/>
                <a:ea typeface="ＭＳ Ｐゴシック" panose="020B0600070205080204" pitchFamily="50" charset="-128"/>
              </a:rPr>
              <a:t>Light Emitting Diode{</a:t>
            </a:r>
            <a:r>
              <a:rPr lang="ja-JP" altLang="en-US" sz="1200" dirty="0">
                <a:latin typeface="ＭＳ Ｐゴシック" panose="020B0600070205080204" pitchFamily="50" charset="-128"/>
                <a:ea typeface="ＭＳ Ｐゴシック" panose="020B0600070205080204" pitchFamily="50" charset="-128"/>
              </a:rPr>
              <a:t>発光ダイオード</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を意味する。</a:t>
            </a:r>
            <a:r>
              <a:rPr lang="en-US" altLang="ja-JP" sz="1200" dirty="0">
                <a:latin typeface="ＭＳ Ｐゴシック" panose="020B0600070205080204" pitchFamily="50" charset="-128"/>
                <a:ea typeface="ＭＳ Ｐゴシック" panose="020B0600070205080204" pitchFamily="50" charset="-128"/>
              </a:rPr>
              <a:t>LED</a:t>
            </a:r>
            <a:r>
              <a:rPr lang="ja-JP" altLang="en-US" sz="1200" dirty="0">
                <a:latin typeface="ＭＳ Ｐゴシック" panose="020B0600070205080204" pitchFamily="50" charset="-128"/>
                <a:ea typeface="ＭＳ Ｐゴシック" panose="020B0600070205080204" pitchFamily="50" charset="-128"/>
              </a:rPr>
              <a:t>のサンプルは右に示される。</a:t>
            </a:r>
            <a:endParaRPr kumimoji="1" lang="ja-JP" altLang="en-US" dirty="0"/>
          </a:p>
        </p:txBody>
      </p:sp>
      <p:sp>
        <p:nvSpPr>
          <p:cNvPr id="4" name="スライド番号プレースホルダー 3"/>
          <p:cNvSpPr>
            <a:spLocks noGrp="1"/>
          </p:cNvSpPr>
          <p:nvPr>
            <p:ph type="sldNum" sz="quarter" idx="5"/>
          </p:nvPr>
        </p:nvSpPr>
        <p:spPr/>
        <p:txBody>
          <a:bodyPr/>
          <a:lstStyle/>
          <a:p>
            <a:fld id="{6ABB25BF-52E0-4902-9A73-AE278CDD8D85}" type="slidenum">
              <a:rPr kumimoji="1" lang="ja-JP" altLang="en-US" smtClean="0"/>
              <a:t>7</a:t>
            </a:fld>
            <a:endParaRPr kumimoji="1" lang="ja-JP" altLang="en-US"/>
          </a:p>
        </p:txBody>
      </p:sp>
    </p:spTree>
    <p:extLst>
      <p:ext uri="{BB962C8B-B14F-4D97-AF65-F5344CB8AC3E}">
        <p14:creationId xmlns:p14="http://schemas.microsoft.com/office/powerpoint/2010/main" val="272462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抵抗</a:t>
            </a:r>
          </a:p>
          <a:p>
            <a:r>
              <a:rPr kumimoji="1" lang="ja-JP" altLang="en-US" dirty="0"/>
              <a:t>・抵抗はバルブのように電流を制限できる。そのため、他の部品を保護するために使用される。・オームの法則は、抵抗と電圧および電流の関係を示す。</a:t>
            </a:r>
            <a:r>
              <a:rPr kumimoji="1" lang="en-US" altLang="ja-JP" dirty="0"/>
              <a:t>V = I x R (</a:t>
            </a:r>
            <a:r>
              <a:rPr kumimoji="1" lang="ja-JP" altLang="en-US" dirty="0"/>
              <a:t>または </a:t>
            </a:r>
            <a:r>
              <a:rPr kumimoji="1" lang="en-US" altLang="ja-JP" dirty="0"/>
              <a:t>I = V / R </a:t>
            </a:r>
            <a:r>
              <a:rPr kumimoji="1" lang="ja-JP" altLang="en-US" dirty="0"/>
              <a:t>または </a:t>
            </a:r>
            <a:r>
              <a:rPr kumimoji="1" lang="en-US" altLang="ja-JP" dirty="0"/>
              <a:t>R = V / I) - V: </a:t>
            </a:r>
            <a:r>
              <a:rPr kumimoji="1" lang="ja-JP" altLang="en-US" dirty="0"/>
              <a:t>電圧 </a:t>
            </a:r>
            <a:r>
              <a:rPr kumimoji="1" lang="en-US" altLang="ja-JP" dirty="0"/>
              <a:t>[V]</a:t>
            </a:r>
            <a:r>
              <a:rPr kumimoji="1" lang="ja-JP" altLang="en-US" dirty="0"/>
              <a:t>、</a:t>
            </a:r>
            <a:r>
              <a:rPr kumimoji="1" lang="en-US" altLang="ja-JP" dirty="0"/>
              <a:t>I: </a:t>
            </a:r>
            <a:r>
              <a:rPr kumimoji="1" lang="ja-JP" altLang="en-US" dirty="0"/>
              <a:t>電流 </a:t>
            </a:r>
            <a:r>
              <a:rPr kumimoji="1" lang="en-US" altLang="ja-JP" dirty="0"/>
              <a:t>[A]</a:t>
            </a:r>
            <a:r>
              <a:rPr kumimoji="1" lang="ja-JP" altLang="en-US" dirty="0"/>
              <a:t>、</a:t>
            </a:r>
            <a:r>
              <a:rPr kumimoji="1" lang="en-US" altLang="ja-JP" dirty="0"/>
              <a:t>R: </a:t>
            </a:r>
            <a:r>
              <a:rPr kumimoji="1" lang="ja-JP" altLang="en-US" dirty="0"/>
              <a:t>抵抗 </a:t>
            </a:r>
            <a:r>
              <a:rPr kumimoji="1" lang="en-US" altLang="ja-JP" dirty="0"/>
              <a:t>[</a:t>
            </a:r>
            <a:r>
              <a:rPr kumimoji="1" lang="ja-JP" altLang="en-US" dirty="0"/>
              <a:t>オーム</a:t>
            </a:r>
            <a:r>
              <a:rPr kumimoji="1" lang="en-US" altLang="ja-JP" dirty="0"/>
              <a:t>]</a:t>
            </a:r>
            <a:r>
              <a:rPr kumimoji="1" lang="ja-JP" altLang="en-US" dirty="0"/>
              <a:t>・抵抗のサンプルは右に示される。</a:t>
            </a:r>
          </a:p>
        </p:txBody>
      </p:sp>
      <p:sp>
        <p:nvSpPr>
          <p:cNvPr id="4" name="スライド番号プレースホルダー 3"/>
          <p:cNvSpPr>
            <a:spLocks noGrp="1"/>
          </p:cNvSpPr>
          <p:nvPr>
            <p:ph type="sldNum" sz="quarter" idx="5"/>
          </p:nvPr>
        </p:nvSpPr>
        <p:spPr/>
        <p:txBody>
          <a:bodyPr/>
          <a:lstStyle/>
          <a:p>
            <a:fld id="{6ABB25BF-52E0-4902-9A73-AE278CDD8D85}" type="slidenum">
              <a:rPr kumimoji="1" lang="ja-JP" altLang="en-US" smtClean="0"/>
              <a:t>8</a:t>
            </a:fld>
            <a:endParaRPr kumimoji="1" lang="ja-JP" altLang="en-US"/>
          </a:p>
        </p:txBody>
      </p:sp>
    </p:spTree>
    <p:extLst>
      <p:ext uri="{BB962C8B-B14F-4D97-AF65-F5344CB8AC3E}">
        <p14:creationId xmlns:p14="http://schemas.microsoft.com/office/powerpoint/2010/main" val="3546377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コンデンサ</a:t>
            </a:r>
          </a:p>
          <a:p>
            <a:r>
              <a:rPr kumimoji="1" lang="ja-JP" altLang="en-US" dirty="0"/>
              <a:t>・コンデンサは電荷を蓄積し、直流信号を遮断し、交流信号を通過させることができる。 そのため、ストレージ</a:t>
            </a:r>
            <a:r>
              <a:rPr kumimoji="1" lang="en-US" altLang="ja-JP" dirty="0"/>
              <a:t>(</a:t>
            </a:r>
            <a:r>
              <a:rPr kumimoji="1" lang="ja-JP" altLang="en-US" dirty="0"/>
              <a:t>バッテリー</a:t>
            </a:r>
            <a:r>
              <a:rPr kumimoji="1" lang="en-US" altLang="ja-JP" dirty="0"/>
              <a:t>)</a:t>
            </a:r>
            <a:r>
              <a:rPr kumimoji="1" lang="ja-JP" altLang="en-US" dirty="0"/>
              <a:t>やデカップリング（ノイズ除去）などに使用される。日本ではコンデンサーと呼ばれることが多く、海外ではコンデンサーと呼ばれることが多い。・コンデンサのサンプルは右に示される。</a:t>
            </a:r>
          </a:p>
        </p:txBody>
      </p:sp>
      <p:sp>
        <p:nvSpPr>
          <p:cNvPr id="4" name="スライド番号プレースホルダー 3"/>
          <p:cNvSpPr>
            <a:spLocks noGrp="1"/>
          </p:cNvSpPr>
          <p:nvPr>
            <p:ph type="sldNum" sz="quarter" idx="5"/>
          </p:nvPr>
        </p:nvSpPr>
        <p:spPr/>
        <p:txBody>
          <a:bodyPr/>
          <a:lstStyle/>
          <a:p>
            <a:fld id="{6ABB25BF-52E0-4902-9A73-AE278CDD8D85}" type="slidenum">
              <a:rPr kumimoji="1" lang="ja-JP" altLang="en-US" smtClean="0"/>
              <a:t>9</a:t>
            </a:fld>
            <a:endParaRPr kumimoji="1" lang="ja-JP" altLang="en-US"/>
          </a:p>
        </p:txBody>
      </p:sp>
    </p:spTree>
    <p:extLst>
      <p:ext uri="{BB962C8B-B14F-4D97-AF65-F5344CB8AC3E}">
        <p14:creationId xmlns:p14="http://schemas.microsoft.com/office/powerpoint/2010/main" val="1227962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ja-JP" altLang="en-US"/>
              <a:t>マスター タイトルの書式設定</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C79C5D-2A6F-F04D-97DA-BEF2467B64E4}" type="datetimeFigureOut">
              <a:rPr lang="en-US" dirty="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DFA1846-DA80-1C48-A609-854EA85C59AD}"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ja-JP" altLang="en-US"/>
              <a:t>マスター タイトルの書式設定</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ja-JP" altLang="en-US"/>
              <a:t>マスター テキストの書式設定</a:t>
            </a:r>
          </a:p>
        </p:txBody>
      </p:sp>
      <p:sp>
        <p:nvSpPr>
          <p:cNvPr id="2" name="Date Placeholder 1"/>
          <p:cNvSpPr>
            <a:spLocks noGrp="1"/>
          </p:cNvSpPr>
          <p:nvPr>
            <p:ph type="dt" sz="half" idx="10"/>
          </p:nvPr>
        </p:nvSpPr>
        <p:spPr/>
        <p:txBody>
          <a:bodyPr/>
          <a:lstStyle/>
          <a:p>
            <a:fld id="{FBF54567-0DE4-3F47-BF90-CB84690072F9}" type="datetimeFigureOut">
              <a:rPr lang="en-US" dirty="0"/>
              <a:pPr/>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DFA1846-DA80-1C48-A609-854EA85C59AD}"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ja-JP" altLang="en-US"/>
              <a:t>マスター タイトルの書式設定</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DF5E60-9974-AC48-9591-99C2BB44B7CF}" type="datetimeFigureOut">
              <a:rPr lang="en-US" dirty="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ja-JP" altLang="en-US"/>
              <a:t>マスター タイトルの書式設定</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1/30/2024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1/30/2024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kumimoji="1" sz="4000" b="1" kern="1200">
          <a:solidFill>
            <a:srgbClr val="FEFEFE"/>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mailto:mikiikka277@hb.tp1.j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F6C570-3EE5-4F5C-A199-BDEAA628A154}"/>
              </a:ext>
            </a:extLst>
          </p:cNvPr>
          <p:cNvSpPr>
            <a:spLocks noGrp="1"/>
          </p:cNvSpPr>
          <p:nvPr>
            <p:ph type="ctrTitle"/>
          </p:nvPr>
        </p:nvSpPr>
        <p:spPr>
          <a:xfrm>
            <a:off x="810000" y="1449147"/>
            <a:ext cx="11382000" cy="2971051"/>
          </a:xfrm>
        </p:spPr>
        <p:txBody>
          <a:bodyPr/>
          <a:lstStyle/>
          <a:p>
            <a:r>
              <a:rPr kumimoji="1" lang="en-US" altLang="ja-JP" sz="6400" dirty="0">
                <a:latin typeface="ＭＳ Ｐゴシック" panose="020B0600070205080204" pitchFamily="50" charset="-128"/>
                <a:ea typeface="ＭＳ Ｐゴシック" panose="020B0600070205080204" pitchFamily="50" charset="-128"/>
              </a:rPr>
              <a:t>Electronic circuit</a:t>
            </a:r>
            <a:endParaRPr kumimoji="1" lang="ja-JP" altLang="en-US" sz="6400" dirty="0">
              <a:latin typeface="ＭＳ Ｐゴシック" panose="020B0600070205080204" pitchFamily="50" charset="-128"/>
              <a:ea typeface="ＭＳ Ｐゴシック" panose="020B0600070205080204" pitchFamily="50" charset="-128"/>
            </a:endParaRPr>
          </a:p>
        </p:txBody>
      </p:sp>
      <p:sp>
        <p:nvSpPr>
          <p:cNvPr id="3" name="字幕 2">
            <a:extLst>
              <a:ext uri="{FF2B5EF4-FFF2-40B4-BE49-F238E27FC236}">
                <a16:creationId xmlns:a16="http://schemas.microsoft.com/office/drawing/2014/main" id="{9E49AA28-E091-4820-8D0D-0489C6988637}"/>
              </a:ext>
            </a:extLst>
          </p:cNvPr>
          <p:cNvSpPr>
            <a:spLocks noGrp="1"/>
          </p:cNvSpPr>
          <p:nvPr>
            <p:ph type="subTitle" idx="1"/>
          </p:nvPr>
        </p:nvSpPr>
        <p:spPr>
          <a:xfrm>
            <a:off x="810001" y="5280846"/>
            <a:ext cx="10572000" cy="1577154"/>
          </a:xfrm>
        </p:spPr>
        <p:txBody>
          <a:bodyPr>
            <a:noAutofit/>
          </a:bodyPr>
          <a:lstStyle/>
          <a:p>
            <a:r>
              <a:rPr lang="en-US" altLang="ja-JP" sz="2400" dirty="0">
                <a:latin typeface="ＭＳ Ｐゴシック" panose="020B0600070205080204" pitchFamily="50" charset="-128"/>
                <a:ea typeface="ＭＳ Ｐゴシック" panose="020B0600070205080204" pitchFamily="50" charset="-128"/>
              </a:rPr>
              <a:t>17/01/2024</a:t>
            </a:r>
            <a:r>
              <a:rPr lang="en-US" altLang="ja-JP" sz="2400">
                <a:latin typeface="ＭＳ Ｐゴシック" panose="020B0600070205080204" pitchFamily="50" charset="-128"/>
                <a:ea typeface="ＭＳ Ｐゴシック" panose="020B0600070205080204" pitchFamily="50" charset="-128"/>
              </a:rPr>
              <a:t>, 21/01/2024</a:t>
            </a:r>
            <a:endParaRPr lang="en-US" altLang="ja-JP" sz="2400" dirty="0">
              <a:latin typeface="ＭＳ Ｐゴシック" panose="020B0600070205080204" pitchFamily="50" charset="-128"/>
              <a:ea typeface="ＭＳ Ｐゴシック" panose="020B0600070205080204" pitchFamily="50" charset="-128"/>
            </a:endParaRPr>
          </a:p>
          <a:p>
            <a:r>
              <a:rPr lang="en-US" altLang="ja-JP" sz="3200" dirty="0">
                <a:latin typeface="ＭＳ Ｐゴシック" panose="020B0600070205080204" pitchFamily="50" charset="-128"/>
                <a:ea typeface="ＭＳ Ｐゴシック" panose="020B0600070205080204" pitchFamily="50" charset="-128"/>
              </a:rPr>
              <a:t>Hideki Miki, Ph.D. (Engineering), JICA Expert</a:t>
            </a:r>
            <a:endParaRPr lang="ja-JP" altLang="en-US" sz="3200" dirty="0">
              <a:latin typeface="ＭＳ Ｐゴシック" panose="020B0600070205080204" pitchFamily="50" charset="-128"/>
              <a:ea typeface="ＭＳ Ｐゴシック" panose="020B0600070205080204" pitchFamily="50" charset="-128"/>
            </a:endParaRPr>
          </a:p>
          <a:p>
            <a:endParaRPr kumimoji="1" lang="ja-JP" altLang="en-US"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1148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52BD3-58B5-4A13-9F83-E379FA41A9E1}"/>
              </a:ext>
            </a:extLst>
          </p:cNvPr>
          <p:cNvSpPr>
            <a:spLocks noGrp="1"/>
          </p:cNvSpPr>
          <p:nvPr>
            <p:ph type="title"/>
          </p:nvPr>
        </p:nvSpPr>
        <p:spPr/>
        <p:txBody>
          <a:bodyPr/>
          <a:lstStyle/>
          <a:p>
            <a:r>
              <a:rPr lang="en-US" altLang="ja-JP" dirty="0">
                <a:latin typeface="ＭＳ Ｐゴシック" panose="020B0600070205080204" pitchFamily="50" charset="-128"/>
                <a:ea typeface="ＭＳ Ｐゴシック" panose="020B0600070205080204" pitchFamily="50" charset="-128"/>
              </a:rPr>
              <a:t>Transistor</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26F4B3B-728C-4BB6-9511-B4274FCEE15B}"/>
              </a:ext>
            </a:extLst>
          </p:cNvPr>
          <p:cNvSpPr>
            <a:spLocks noGrp="1"/>
          </p:cNvSpPr>
          <p:nvPr>
            <p:ph idx="1"/>
          </p:nvPr>
        </p:nvSpPr>
        <p:spPr>
          <a:xfrm>
            <a:off x="818712" y="1932317"/>
            <a:ext cx="6542030" cy="4925683"/>
          </a:xfrm>
        </p:spPr>
        <p:txBody>
          <a:bodyPr>
            <a:normAutofit/>
          </a:bodyPr>
          <a:lstStyle/>
          <a:p>
            <a:r>
              <a:rPr lang="en-US" altLang="ja-JP" sz="2400" dirty="0">
                <a:latin typeface="ＭＳ Ｐゴシック" panose="020B0600070205080204" pitchFamily="50" charset="-128"/>
                <a:ea typeface="ＭＳ Ｐゴシック" panose="020B0600070205080204" pitchFamily="50" charset="-128"/>
              </a:rPr>
              <a:t>Transistor can amplify and switch electrical signal.</a:t>
            </a:r>
          </a:p>
          <a:p>
            <a:r>
              <a:rPr lang="en-US" altLang="ja-JP" sz="2400" dirty="0">
                <a:latin typeface="ＭＳ Ｐゴシック" panose="020B0600070205080204" pitchFamily="50" charset="-128"/>
                <a:ea typeface="ＭＳ Ｐゴシック" panose="020B0600070205080204" pitchFamily="50" charset="-128"/>
              </a:rPr>
              <a:t>In case of switching, transistor is like relay shown as right upper. Right side circuit is closed when left side circuit signal is charged.</a:t>
            </a:r>
          </a:p>
          <a:p>
            <a:r>
              <a:rPr lang="en-US" altLang="ja-JP" sz="2400" dirty="0">
                <a:latin typeface="ＭＳ Ｐゴシック" panose="020B0600070205080204" pitchFamily="50" charset="-128"/>
                <a:ea typeface="ＭＳ Ｐゴシック" panose="020B0600070205080204" pitchFamily="50" charset="-128"/>
              </a:rPr>
              <a:t>Transistor samples are shown as right lower. </a:t>
            </a:r>
          </a:p>
        </p:txBody>
      </p:sp>
      <p:pic>
        <p:nvPicPr>
          <p:cNvPr id="5" name="図 4">
            <a:extLst>
              <a:ext uri="{FF2B5EF4-FFF2-40B4-BE49-F238E27FC236}">
                <a16:creationId xmlns:a16="http://schemas.microsoft.com/office/drawing/2014/main" id="{3DE7FE2B-D7D9-6B24-0D5B-F4AE6503D0FC}"/>
              </a:ext>
            </a:extLst>
          </p:cNvPr>
          <p:cNvPicPr>
            <a:picLocks noChangeAspect="1"/>
          </p:cNvPicPr>
          <p:nvPr/>
        </p:nvPicPr>
        <p:blipFill>
          <a:blip r:embed="rId3"/>
          <a:srcRect/>
          <a:stretch/>
        </p:blipFill>
        <p:spPr>
          <a:xfrm>
            <a:off x="8447884" y="157152"/>
            <a:ext cx="3702858" cy="2880000"/>
          </a:xfrm>
          <a:prstGeom prst="rect">
            <a:avLst/>
          </a:prstGeom>
        </p:spPr>
      </p:pic>
      <p:pic>
        <p:nvPicPr>
          <p:cNvPr id="7" name="図 6">
            <a:extLst>
              <a:ext uri="{FF2B5EF4-FFF2-40B4-BE49-F238E27FC236}">
                <a16:creationId xmlns:a16="http://schemas.microsoft.com/office/drawing/2014/main" id="{FB37A162-6EC4-B151-5CD6-719DD7CA0371}"/>
              </a:ext>
            </a:extLst>
          </p:cNvPr>
          <p:cNvPicPr>
            <a:picLocks noChangeAspect="1"/>
          </p:cNvPicPr>
          <p:nvPr/>
        </p:nvPicPr>
        <p:blipFill>
          <a:blip r:embed="rId4"/>
          <a:srcRect/>
          <a:stretch/>
        </p:blipFill>
        <p:spPr>
          <a:xfrm>
            <a:off x="7360742" y="3095817"/>
            <a:ext cx="4790000" cy="3600000"/>
          </a:xfrm>
          <a:prstGeom prst="rect">
            <a:avLst/>
          </a:prstGeom>
        </p:spPr>
      </p:pic>
    </p:spTree>
    <p:extLst>
      <p:ext uri="{BB962C8B-B14F-4D97-AF65-F5344CB8AC3E}">
        <p14:creationId xmlns:p14="http://schemas.microsoft.com/office/powerpoint/2010/main" val="3755848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52BD3-58B5-4A13-9F83-E379FA41A9E1}"/>
              </a:ext>
            </a:extLst>
          </p:cNvPr>
          <p:cNvSpPr>
            <a:spLocks noGrp="1"/>
          </p:cNvSpPr>
          <p:nvPr>
            <p:ph type="title"/>
          </p:nvPr>
        </p:nvSpPr>
        <p:spPr/>
        <p:txBody>
          <a:bodyPr/>
          <a:lstStyle/>
          <a:p>
            <a:r>
              <a:rPr kumimoji="1" lang="en-US" altLang="ja-JP" dirty="0">
                <a:latin typeface="ＭＳ Ｐゴシック" panose="020B0600070205080204" pitchFamily="50" charset="-128"/>
                <a:ea typeface="ＭＳ Ｐゴシック" panose="020B0600070205080204" pitchFamily="50" charset="-128"/>
              </a:rPr>
              <a:t>Logical circuit by transistor</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26F4B3B-728C-4BB6-9511-B4274FCEE15B}"/>
              </a:ext>
            </a:extLst>
          </p:cNvPr>
          <p:cNvSpPr>
            <a:spLocks noGrp="1"/>
          </p:cNvSpPr>
          <p:nvPr>
            <p:ph idx="1"/>
          </p:nvPr>
        </p:nvSpPr>
        <p:spPr>
          <a:xfrm>
            <a:off x="818712" y="2222287"/>
            <a:ext cx="6384387" cy="4635713"/>
          </a:xfrm>
        </p:spPr>
        <p:txBody>
          <a:bodyPr>
            <a:normAutofit/>
          </a:bodyPr>
          <a:lstStyle/>
          <a:p>
            <a:r>
              <a:rPr lang="en-US" altLang="ja-JP" sz="2400" dirty="0">
                <a:latin typeface="ＭＳ Ｐゴシック" panose="020B0600070205080204" pitchFamily="50" charset="-128"/>
                <a:ea typeface="ＭＳ Ｐゴシック" panose="020B0600070205080204" pitchFamily="50" charset="-128"/>
              </a:rPr>
              <a:t>Transistor can make logical circuit such as ‘AND, OR, NOT’shown as right.</a:t>
            </a:r>
          </a:p>
        </p:txBody>
      </p:sp>
      <p:pic>
        <p:nvPicPr>
          <p:cNvPr id="5" name="図 4">
            <a:extLst>
              <a:ext uri="{FF2B5EF4-FFF2-40B4-BE49-F238E27FC236}">
                <a16:creationId xmlns:a16="http://schemas.microsoft.com/office/drawing/2014/main" id="{8E5432D4-7D44-AD8A-506A-6C09B0928D36}"/>
              </a:ext>
            </a:extLst>
          </p:cNvPr>
          <p:cNvPicPr>
            <a:picLocks noChangeAspect="1"/>
          </p:cNvPicPr>
          <p:nvPr/>
        </p:nvPicPr>
        <p:blipFill>
          <a:blip r:embed="rId3"/>
          <a:srcRect/>
          <a:stretch/>
        </p:blipFill>
        <p:spPr>
          <a:xfrm>
            <a:off x="7203099" y="3100143"/>
            <a:ext cx="4937142" cy="2880000"/>
          </a:xfrm>
          <a:prstGeom prst="rect">
            <a:avLst/>
          </a:prstGeom>
        </p:spPr>
      </p:pic>
    </p:spTree>
    <p:extLst>
      <p:ext uri="{BB962C8B-B14F-4D97-AF65-F5344CB8AC3E}">
        <p14:creationId xmlns:p14="http://schemas.microsoft.com/office/powerpoint/2010/main" val="3401712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52BD3-58B5-4A13-9F83-E379FA41A9E1}"/>
              </a:ext>
            </a:extLst>
          </p:cNvPr>
          <p:cNvSpPr>
            <a:spLocks noGrp="1"/>
          </p:cNvSpPr>
          <p:nvPr>
            <p:ph type="title"/>
          </p:nvPr>
        </p:nvSpPr>
        <p:spPr/>
        <p:txBody>
          <a:bodyPr/>
          <a:lstStyle/>
          <a:p>
            <a:r>
              <a:rPr kumimoji="1" lang="en-US" altLang="ja-JP" dirty="0">
                <a:latin typeface="ＭＳ Ｐゴシック" panose="020B0600070205080204" pitchFamily="50" charset="-128"/>
                <a:ea typeface="ＭＳ Ｐゴシック" panose="020B0600070205080204" pitchFamily="50" charset="-128"/>
              </a:rPr>
              <a:t>Micro relay</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26F4B3B-728C-4BB6-9511-B4274FCEE15B}"/>
              </a:ext>
            </a:extLst>
          </p:cNvPr>
          <p:cNvSpPr>
            <a:spLocks noGrp="1"/>
          </p:cNvSpPr>
          <p:nvPr>
            <p:ph idx="1"/>
          </p:nvPr>
        </p:nvSpPr>
        <p:spPr>
          <a:xfrm>
            <a:off x="818712" y="2222287"/>
            <a:ext cx="6551253" cy="4635713"/>
          </a:xfrm>
        </p:spPr>
        <p:txBody>
          <a:bodyPr>
            <a:normAutofit/>
          </a:bodyPr>
          <a:lstStyle/>
          <a:p>
            <a:r>
              <a:rPr lang="en-US" altLang="ja-JP" sz="2400" dirty="0">
                <a:latin typeface="ＭＳ Ｐゴシック" panose="020B0600070205080204" pitchFamily="50" charset="-128"/>
                <a:ea typeface="ＭＳ Ｐゴシック" panose="020B0600070205080204" pitchFamily="50" charset="-128"/>
              </a:rPr>
              <a:t>Micro relay can insulate input signal and output signal.</a:t>
            </a:r>
          </a:p>
          <a:p>
            <a:r>
              <a:rPr lang="en-US" altLang="ja-JP" sz="2400" dirty="0">
                <a:latin typeface="ＭＳ Ｐゴシック" panose="020B0600070205080204" pitchFamily="50" charset="-128"/>
                <a:ea typeface="ＭＳ Ｐゴシック" panose="020B0600070205080204" pitchFamily="50" charset="-128"/>
              </a:rPr>
              <a:t>Micro relay has two types. One is mechanical type and another is solid state type. </a:t>
            </a:r>
          </a:p>
          <a:p>
            <a:r>
              <a:rPr lang="en-US" altLang="ja-JP" sz="2400" dirty="0">
                <a:latin typeface="ＭＳ Ｐゴシック" panose="020B0600070205080204" pitchFamily="50" charset="-128"/>
                <a:ea typeface="ＭＳ Ｐゴシック" panose="020B0600070205080204" pitchFamily="50" charset="-128"/>
              </a:rPr>
              <a:t>Micro relay samples are shown as right.</a:t>
            </a:r>
          </a:p>
        </p:txBody>
      </p:sp>
      <p:pic>
        <p:nvPicPr>
          <p:cNvPr id="5" name="図 4" descr="文字の書かれた紙&#10;&#10;低い精度で自動的に生成された説明">
            <a:extLst>
              <a:ext uri="{FF2B5EF4-FFF2-40B4-BE49-F238E27FC236}">
                <a16:creationId xmlns:a16="http://schemas.microsoft.com/office/drawing/2014/main" id="{43E4CF1A-73E0-62F7-F2D0-1A74A5CF4046}"/>
              </a:ext>
            </a:extLst>
          </p:cNvPr>
          <p:cNvPicPr>
            <a:picLocks noChangeAspect="1"/>
          </p:cNvPicPr>
          <p:nvPr/>
        </p:nvPicPr>
        <p:blipFill>
          <a:blip r:embed="rId3"/>
          <a:stretch>
            <a:fillRect/>
          </a:stretch>
        </p:blipFill>
        <p:spPr>
          <a:xfrm>
            <a:off x="7369965" y="2553788"/>
            <a:ext cx="4780000" cy="3600000"/>
          </a:xfrm>
          <a:prstGeom prst="rect">
            <a:avLst/>
          </a:prstGeom>
        </p:spPr>
      </p:pic>
    </p:spTree>
    <p:extLst>
      <p:ext uri="{BB962C8B-B14F-4D97-AF65-F5344CB8AC3E}">
        <p14:creationId xmlns:p14="http://schemas.microsoft.com/office/powerpoint/2010/main" val="1147543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52BD3-58B5-4A13-9F83-E379FA41A9E1}"/>
              </a:ext>
            </a:extLst>
          </p:cNvPr>
          <p:cNvSpPr>
            <a:spLocks noGrp="1"/>
          </p:cNvSpPr>
          <p:nvPr>
            <p:ph type="title"/>
          </p:nvPr>
        </p:nvSpPr>
        <p:spPr/>
        <p:txBody>
          <a:bodyPr/>
          <a:lstStyle/>
          <a:p>
            <a:r>
              <a:rPr kumimoji="1" lang="en-US" altLang="ja-JP" dirty="0">
                <a:latin typeface="ＭＳ Ｐゴシック" panose="020B0600070205080204" pitchFamily="50" charset="-128"/>
                <a:ea typeface="ＭＳ Ｐゴシック" panose="020B0600070205080204" pitchFamily="50" charset="-128"/>
              </a:rPr>
              <a:t>Switch</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26F4B3B-728C-4BB6-9511-B4274FCEE15B}"/>
              </a:ext>
            </a:extLst>
          </p:cNvPr>
          <p:cNvSpPr>
            <a:spLocks noGrp="1"/>
          </p:cNvSpPr>
          <p:nvPr>
            <p:ph idx="1"/>
          </p:nvPr>
        </p:nvSpPr>
        <p:spPr>
          <a:xfrm>
            <a:off x="818712" y="2222287"/>
            <a:ext cx="6601780" cy="4635713"/>
          </a:xfrm>
        </p:spPr>
        <p:txBody>
          <a:bodyPr>
            <a:normAutofit/>
          </a:bodyPr>
          <a:lstStyle/>
          <a:p>
            <a:r>
              <a:rPr lang="en-US" altLang="ja-JP" sz="2400" dirty="0">
                <a:latin typeface="ＭＳ Ｐゴシック" panose="020B0600070205080204" pitchFamily="50" charset="-128"/>
                <a:ea typeface="ＭＳ Ｐゴシック" panose="020B0600070205080204" pitchFamily="50" charset="-128"/>
              </a:rPr>
              <a:t>Switch can on/ off current manually.</a:t>
            </a:r>
          </a:p>
          <a:p>
            <a:r>
              <a:rPr lang="en-US" altLang="ja-JP" sz="2400" dirty="0">
                <a:latin typeface="ＭＳ Ｐゴシック" panose="020B0600070205080204" pitchFamily="50" charset="-128"/>
                <a:ea typeface="ＭＳ Ｐゴシック" panose="020B0600070205080204" pitchFamily="50" charset="-128"/>
              </a:rPr>
              <a:t>Switch samples are shown as right.</a:t>
            </a:r>
          </a:p>
        </p:txBody>
      </p:sp>
      <p:pic>
        <p:nvPicPr>
          <p:cNvPr id="5" name="図 4" descr="文字の書かれた紙&#10;&#10;中程度の精度で自動的に生成された説明">
            <a:extLst>
              <a:ext uri="{FF2B5EF4-FFF2-40B4-BE49-F238E27FC236}">
                <a16:creationId xmlns:a16="http://schemas.microsoft.com/office/drawing/2014/main" id="{5FFE1362-AB8D-1C11-927F-A4A9461F835F}"/>
              </a:ext>
            </a:extLst>
          </p:cNvPr>
          <p:cNvPicPr>
            <a:picLocks noChangeAspect="1"/>
          </p:cNvPicPr>
          <p:nvPr/>
        </p:nvPicPr>
        <p:blipFill>
          <a:blip r:embed="rId3"/>
          <a:stretch>
            <a:fillRect/>
          </a:stretch>
        </p:blipFill>
        <p:spPr>
          <a:xfrm>
            <a:off x="7340241" y="2557732"/>
            <a:ext cx="4800000" cy="3600000"/>
          </a:xfrm>
          <a:prstGeom prst="rect">
            <a:avLst/>
          </a:prstGeom>
        </p:spPr>
      </p:pic>
    </p:spTree>
    <p:extLst>
      <p:ext uri="{BB962C8B-B14F-4D97-AF65-F5344CB8AC3E}">
        <p14:creationId xmlns:p14="http://schemas.microsoft.com/office/powerpoint/2010/main" val="1311989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52BD3-58B5-4A13-9F83-E379FA41A9E1}"/>
              </a:ext>
            </a:extLst>
          </p:cNvPr>
          <p:cNvSpPr>
            <a:spLocks noGrp="1"/>
          </p:cNvSpPr>
          <p:nvPr>
            <p:ph type="title"/>
          </p:nvPr>
        </p:nvSpPr>
        <p:spPr/>
        <p:txBody>
          <a:bodyPr/>
          <a:lstStyle/>
          <a:p>
            <a:r>
              <a:rPr kumimoji="1" lang="en-US" altLang="ja-JP" dirty="0">
                <a:latin typeface="ＭＳ Ｐゴシック" panose="020B0600070205080204" pitchFamily="50" charset="-128"/>
                <a:ea typeface="ＭＳ Ｐゴシック" panose="020B0600070205080204" pitchFamily="50" charset="-128"/>
              </a:rPr>
              <a:t>IC (Integrated Circuit)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26F4B3B-728C-4BB6-9511-B4274FCEE15B}"/>
              </a:ext>
            </a:extLst>
          </p:cNvPr>
          <p:cNvSpPr>
            <a:spLocks noGrp="1"/>
          </p:cNvSpPr>
          <p:nvPr>
            <p:ph idx="1"/>
          </p:nvPr>
        </p:nvSpPr>
        <p:spPr>
          <a:xfrm>
            <a:off x="818712" y="1915065"/>
            <a:ext cx="6507991" cy="4942936"/>
          </a:xfrm>
        </p:spPr>
        <p:txBody>
          <a:bodyPr>
            <a:normAutofit/>
          </a:bodyPr>
          <a:lstStyle/>
          <a:p>
            <a:r>
              <a:rPr lang="en-US" altLang="ja-JP" sz="2400" dirty="0">
                <a:latin typeface="ＭＳ Ｐゴシック" panose="020B0600070205080204" pitchFamily="50" charset="-128"/>
                <a:ea typeface="ＭＳ Ｐゴシック" panose="020B0600070205080204" pitchFamily="50" charset="-128"/>
              </a:rPr>
              <a:t>IC includes one or more transistor and other component.</a:t>
            </a:r>
          </a:p>
          <a:p>
            <a:r>
              <a:rPr lang="en-US" altLang="ja-JP" sz="2400" dirty="0">
                <a:latin typeface="ＭＳ Ｐゴシック" panose="020B0600070205080204" pitchFamily="50" charset="-128"/>
                <a:ea typeface="ＭＳ Ｐゴシック" panose="020B0600070205080204" pitchFamily="50" charset="-128"/>
              </a:rPr>
              <a:t>IC has two types. One is ready-made and another is custom-made.</a:t>
            </a:r>
          </a:p>
          <a:p>
            <a:r>
              <a:rPr lang="en-US" altLang="ja-JP" sz="2400" dirty="0">
                <a:latin typeface="ＭＳ Ｐゴシック" panose="020B0600070205080204" pitchFamily="50" charset="-128"/>
                <a:ea typeface="ＭＳ Ｐゴシック" panose="020B0600070205080204" pitchFamily="50" charset="-128"/>
              </a:rPr>
              <a:t>Ready-made IC is easy to be replaced. Ready-made IC included logic IC, Counter IC and others.</a:t>
            </a:r>
          </a:p>
          <a:p>
            <a:r>
              <a:rPr lang="en-US" altLang="ja-JP" sz="2400" dirty="0">
                <a:latin typeface="ＭＳ Ｐゴシック" panose="020B0600070205080204" pitchFamily="50" charset="-128"/>
                <a:ea typeface="ＭＳ Ｐゴシック" panose="020B0600070205080204" pitchFamily="50" charset="-128"/>
              </a:rPr>
              <a:t>Ready-made IC and IC socket samples are shown as right.</a:t>
            </a:r>
          </a:p>
        </p:txBody>
      </p:sp>
      <p:pic>
        <p:nvPicPr>
          <p:cNvPr id="5" name="図 4">
            <a:extLst>
              <a:ext uri="{FF2B5EF4-FFF2-40B4-BE49-F238E27FC236}">
                <a16:creationId xmlns:a16="http://schemas.microsoft.com/office/drawing/2014/main" id="{CFA3C183-A8E2-FDF1-D4C5-60DFAFD342BD}"/>
              </a:ext>
            </a:extLst>
          </p:cNvPr>
          <p:cNvPicPr>
            <a:picLocks noChangeAspect="1"/>
          </p:cNvPicPr>
          <p:nvPr/>
        </p:nvPicPr>
        <p:blipFill>
          <a:blip r:embed="rId3"/>
          <a:srcRect/>
          <a:stretch/>
        </p:blipFill>
        <p:spPr>
          <a:xfrm>
            <a:off x="7326703" y="2740143"/>
            <a:ext cx="4800000" cy="3600000"/>
          </a:xfrm>
          <a:prstGeom prst="rect">
            <a:avLst/>
          </a:prstGeom>
        </p:spPr>
      </p:pic>
    </p:spTree>
    <p:extLst>
      <p:ext uri="{BB962C8B-B14F-4D97-AF65-F5344CB8AC3E}">
        <p14:creationId xmlns:p14="http://schemas.microsoft.com/office/powerpoint/2010/main" val="2380114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52BD3-58B5-4A13-9F83-E379FA41A9E1}"/>
              </a:ext>
            </a:extLst>
          </p:cNvPr>
          <p:cNvSpPr>
            <a:spLocks noGrp="1"/>
          </p:cNvSpPr>
          <p:nvPr>
            <p:ph type="title"/>
          </p:nvPr>
        </p:nvSpPr>
        <p:spPr/>
        <p:txBody>
          <a:bodyPr/>
          <a:lstStyle/>
          <a:p>
            <a:r>
              <a:rPr kumimoji="1" lang="en-US" altLang="ja-JP" dirty="0">
                <a:latin typeface="ＭＳ Ｐゴシック" panose="020B0600070205080204" pitchFamily="50" charset="-128"/>
                <a:ea typeface="ＭＳ Ｐゴシック" panose="020B0600070205080204" pitchFamily="50" charset="-128"/>
              </a:rPr>
              <a:t>Logic IC</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26F4B3B-728C-4BB6-9511-B4274FCEE15B}"/>
              </a:ext>
            </a:extLst>
          </p:cNvPr>
          <p:cNvSpPr>
            <a:spLocks noGrp="1"/>
          </p:cNvSpPr>
          <p:nvPr>
            <p:ph idx="1"/>
          </p:nvPr>
        </p:nvSpPr>
        <p:spPr>
          <a:xfrm>
            <a:off x="818712" y="1915065"/>
            <a:ext cx="6556823" cy="4942936"/>
          </a:xfrm>
        </p:spPr>
        <p:txBody>
          <a:bodyPr>
            <a:normAutofit/>
          </a:bodyPr>
          <a:lstStyle/>
          <a:p>
            <a:r>
              <a:rPr lang="en-US" altLang="ja-JP" sz="2400" dirty="0">
                <a:latin typeface="ＭＳ Ｐゴシック" panose="020B0600070205080204" pitchFamily="50" charset="-128"/>
                <a:ea typeface="ＭＳ Ｐゴシック" panose="020B0600070205080204" pitchFamily="50" charset="-128"/>
              </a:rPr>
              <a:t>Logic IC is base of another ICs.</a:t>
            </a:r>
          </a:p>
          <a:p>
            <a:r>
              <a:rPr lang="en-US" altLang="ja-JP" sz="2400" dirty="0">
                <a:latin typeface="ＭＳ Ｐゴシック" panose="020B0600070205080204" pitchFamily="50" charset="-128"/>
                <a:ea typeface="ＭＳ Ｐゴシック" panose="020B0600070205080204" pitchFamily="50" charset="-128"/>
              </a:rPr>
              <a:t>Logic IC has function of ‘AND, NAND (NOT AND), OR, NOR (NOT OR), ExclusiveOR, ExclusiveNOR (NOT ExclusiveOR), NOT, BUFFER’ shown as right upper.</a:t>
            </a:r>
          </a:p>
          <a:p>
            <a:r>
              <a:rPr lang="en-US" altLang="ja-JP" sz="2400" dirty="0">
                <a:latin typeface="ＭＳ Ｐゴシック" panose="020B0600070205080204" pitchFamily="50" charset="-128"/>
                <a:ea typeface="ＭＳ Ｐゴシック" panose="020B0600070205080204" pitchFamily="50" charset="-128"/>
              </a:rPr>
              <a:t>Logic IC has some series. One of typical series is 74 series. </a:t>
            </a:r>
          </a:p>
          <a:p>
            <a:r>
              <a:rPr lang="en-US" altLang="ja-JP" sz="2400" dirty="0">
                <a:latin typeface="ＭＳ Ｐゴシック" panose="020B0600070205080204" pitchFamily="50" charset="-128"/>
                <a:ea typeface="ＭＳ Ｐゴシック" panose="020B0600070205080204" pitchFamily="50" charset="-128"/>
              </a:rPr>
              <a:t>Logic IC inside circuit for 'AND' in 74 series is shown as right lower.</a:t>
            </a:r>
          </a:p>
        </p:txBody>
      </p:sp>
      <p:pic>
        <p:nvPicPr>
          <p:cNvPr id="5" name="図 4">
            <a:extLst>
              <a:ext uri="{FF2B5EF4-FFF2-40B4-BE49-F238E27FC236}">
                <a16:creationId xmlns:a16="http://schemas.microsoft.com/office/drawing/2014/main" id="{B049D7AF-33AE-D31F-8264-98637C4E5E8C}"/>
              </a:ext>
            </a:extLst>
          </p:cNvPr>
          <p:cNvPicPr>
            <a:picLocks noChangeAspect="1"/>
          </p:cNvPicPr>
          <p:nvPr/>
        </p:nvPicPr>
        <p:blipFill>
          <a:blip r:embed="rId3"/>
          <a:srcRect/>
          <a:stretch/>
        </p:blipFill>
        <p:spPr>
          <a:xfrm>
            <a:off x="7375536" y="1016531"/>
            <a:ext cx="4764704" cy="3600000"/>
          </a:xfrm>
          <a:prstGeom prst="rect">
            <a:avLst/>
          </a:prstGeom>
        </p:spPr>
      </p:pic>
      <p:pic>
        <p:nvPicPr>
          <p:cNvPr id="6" name="図 5" descr="ダイアグラム, 概略図&#10;&#10;自動的に生成された説明">
            <a:extLst>
              <a:ext uri="{FF2B5EF4-FFF2-40B4-BE49-F238E27FC236}">
                <a16:creationId xmlns:a16="http://schemas.microsoft.com/office/drawing/2014/main" id="{31F7A457-BEDC-2596-A6C9-48BEDFCBFFBA}"/>
              </a:ext>
            </a:extLst>
          </p:cNvPr>
          <p:cNvPicPr>
            <a:picLocks noChangeAspect="1"/>
          </p:cNvPicPr>
          <p:nvPr/>
        </p:nvPicPr>
        <p:blipFill>
          <a:blip r:embed="rId4"/>
          <a:stretch>
            <a:fillRect/>
          </a:stretch>
        </p:blipFill>
        <p:spPr>
          <a:xfrm>
            <a:off x="7369895" y="4715735"/>
            <a:ext cx="4764704" cy="2064705"/>
          </a:xfrm>
          <a:prstGeom prst="rect">
            <a:avLst/>
          </a:prstGeom>
        </p:spPr>
      </p:pic>
    </p:spTree>
    <p:extLst>
      <p:ext uri="{BB962C8B-B14F-4D97-AF65-F5344CB8AC3E}">
        <p14:creationId xmlns:p14="http://schemas.microsoft.com/office/powerpoint/2010/main" val="3088420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52BD3-58B5-4A13-9F83-E379FA41A9E1}"/>
              </a:ext>
            </a:extLst>
          </p:cNvPr>
          <p:cNvSpPr>
            <a:spLocks noGrp="1"/>
          </p:cNvSpPr>
          <p:nvPr>
            <p:ph type="title"/>
          </p:nvPr>
        </p:nvSpPr>
        <p:spPr/>
        <p:txBody>
          <a:bodyPr/>
          <a:lstStyle/>
          <a:p>
            <a:r>
              <a:rPr kumimoji="1" lang="en-US" altLang="ja-JP" dirty="0">
                <a:latin typeface="ＭＳ Ｐゴシック" panose="020B0600070205080204" pitchFamily="50" charset="-128"/>
                <a:ea typeface="ＭＳ Ｐゴシック" panose="020B0600070205080204" pitchFamily="50" charset="-128"/>
              </a:rPr>
              <a:t>Application to control circuit</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5" name="コンテンツ プレースホルダー 4" descr="ダイアグラム, 概略図&#10;&#10;自動的に生成された説明">
            <a:extLst>
              <a:ext uri="{FF2B5EF4-FFF2-40B4-BE49-F238E27FC236}">
                <a16:creationId xmlns:a16="http://schemas.microsoft.com/office/drawing/2014/main" id="{270E30A7-0F59-51A7-9F3C-47AD48180B5B}"/>
              </a:ext>
            </a:extLst>
          </p:cNvPr>
          <p:cNvPicPr>
            <a:picLocks noGrp="1" noChangeAspect="1"/>
          </p:cNvPicPr>
          <p:nvPr>
            <p:ph idx="1"/>
          </p:nvPr>
        </p:nvPicPr>
        <p:blipFill>
          <a:blip r:embed="rId3"/>
          <a:stretch>
            <a:fillRect/>
          </a:stretch>
        </p:blipFill>
        <p:spPr>
          <a:xfrm>
            <a:off x="7340241" y="2810812"/>
            <a:ext cx="4800000" cy="3600000"/>
          </a:xfrm>
        </p:spPr>
      </p:pic>
      <p:sp>
        <p:nvSpPr>
          <p:cNvPr id="7" name="コンテンツ プレースホルダー 2">
            <a:extLst>
              <a:ext uri="{FF2B5EF4-FFF2-40B4-BE49-F238E27FC236}">
                <a16:creationId xmlns:a16="http://schemas.microsoft.com/office/drawing/2014/main" id="{E4673B1E-8D39-B8E7-0E8F-B7F5E40E0293}"/>
              </a:ext>
            </a:extLst>
          </p:cNvPr>
          <p:cNvSpPr txBox="1">
            <a:spLocks/>
          </p:cNvSpPr>
          <p:nvPr/>
        </p:nvSpPr>
        <p:spPr>
          <a:xfrm>
            <a:off x="818712" y="1966823"/>
            <a:ext cx="6521529" cy="4891177"/>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a:lstStyle>
          <a:p>
            <a:r>
              <a:rPr lang="en-US" altLang="ja-JP" sz="2400" dirty="0">
                <a:latin typeface="ＭＳ Ｐゴシック" panose="020B0600070205080204" pitchFamily="50" charset="-128"/>
                <a:ea typeface="ＭＳ Ｐゴシック" panose="020B0600070205080204" pitchFamily="50" charset="-128"/>
              </a:rPr>
              <a:t>Common self connection circuit is shown as right [A].</a:t>
            </a:r>
          </a:p>
          <a:p>
            <a:r>
              <a:rPr lang="en-US" altLang="ja-JP" sz="2400" dirty="0">
                <a:latin typeface="ＭＳ Ｐゴシック" panose="020B0600070205080204" pitchFamily="50" charset="-128"/>
                <a:ea typeface="ＭＳ Ｐゴシック" panose="020B0600070205080204" pitchFamily="50" charset="-128"/>
              </a:rPr>
              <a:t>Self connection circuit replaced by electronic component is Shown as right [B].</a:t>
            </a:r>
          </a:p>
          <a:p>
            <a:r>
              <a:rPr lang="en-US" altLang="ja-JP" sz="2400" dirty="0">
                <a:latin typeface="ＭＳ Ｐゴシック" panose="020B0600070205080204" pitchFamily="50" charset="-128"/>
                <a:ea typeface="ＭＳ Ｐゴシック" panose="020B0600070205080204" pitchFamily="50" charset="-128"/>
              </a:rPr>
              <a:t>Self connection circuit further replaced by electronic component is shown as right [C]. </a:t>
            </a:r>
          </a:p>
        </p:txBody>
      </p:sp>
      <p:sp>
        <p:nvSpPr>
          <p:cNvPr id="9" name="吹き出し: 四角形 8">
            <a:extLst>
              <a:ext uri="{FF2B5EF4-FFF2-40B4-BE49-F238E27FC236}">
                <a16:creationId xmlns:a16="http://schemas.microsoft.com/office/drawing/2014/main" id="{E4C8E84C-5F17-E8C6-7FA5-64B26219F8FE}"/>
              </a:ext>
            </a:extLst>
          </p:cNvPr>
          <p:cNvSpPr/>
          <p:nvPr/>
        </p:nvSpPr>
        <p:spPr>
          <a:xfrm>
            <a:off x="7643000" y="52672"/>
            <a:ext cx="4500000" cy="2340000"/>
          </a:xfrm>
          <a:prstGeom prst="wedgeRectCallout">
            <a:avLst>
              <a:gd name="adj1" fmla="val -37256"/>
              <a:gd name="adj2" fmla="val 70871"/>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dirty="0"/>
              <a:t>PB(on) is always opened and PB(Off) is always closed.</a:t>
            </a:r>
          </a:p>
          <a:p>
            <a:r>
              <a:rPr kumimoji="1" lang="en-US" altLang="ja-JP" sz="1600" dirty="0"/>
              <a:t>If PB(On) is pushed and closed, MC is charged. Also, MC makes self connection (contact next to PB(On) is closed).  </a:t>
            </a:r>
          </a:p>
          <a:p>
            <a:r>
              <a:rPr kumimoji="1" lang="en-US" altLang="ja-JP" sz="1600" dirty="0"/>
              <a:t>After if PB(On) is opened, MC is charged as it is by self connection. </a:t>
            </a:r>
          </a:p>
          <a:p>
            <a:r>
              <a:rPr kumimoji="1" lang="en-US" altLang="ja-JP" sz="1600" dirty="0"/>
              <a:t>After if PB(Off) is pushed and opened, MC is uncharged.</a:t>
            </a:r>
          </a:p>
        </p:txBody>
      </p:sp>
    </p:spTree>
    <p:extLst>
      <p:ext uri="{BB962C8B-B14F-4D97-AF65-F5344CB8AC3E}">
        <p14:creationId xmlns:p14="http://schemas.microsoft.com/office/powerpoint/2010/main" val="961342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52BD3-58B5-4A13-9F83-E379FA41A9E1}"/>
              </a:ext>
            </a:extLst>
          </p:cNvPr>
          <p:cNvSpPr>
            <a:spLocks noGrp="1"/>
          </p:cNvSpPr>
          <p:nvPr>
            <p:ph type="title"/>
          </p:nvPr>
        </p:nvSpPr>
        <p:spPr/>
        <p:txBody>
          <a:bodyPr/>
          <a:lstStyle/>
          <a:p>
            <a:r>
              <a:rPr lang="en-US" altLang="ja-JP" dirty="0">
                <a:latin typeface="ＭＳ Ｐゴシック" panose="020B0600070205080204" pitchFamily="50" charset="-128"/>
                <a:ea typeface="ＭＳ Ｐゴシック" panose="020B0600070205080204" pitchFamily="50" charset="-128"/>
              </a:rPr>
              <a:t>Electronic circuit trouble</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26F4B3B-728C-4BB6-9511-B4274FCEE15B}"/>
              </a:ext>
            </a:extLst>
          </p:cNvPr>
          <p:cNvSpPr>
            <a:spLocks noGrp="1"/>
          </p:cNvSpPr>
          <p:nvPr>
            <p:ph idx="1"/>
          </p:nvPr>
        </p:nvSpPr>
        <p:spPr>
          <a:xfrm>
            <a:off x="818712" y="1897811"/>
            <a:ext cx="6521529" cy="4960189"/>
          </a:xfrm>
        </p:spPr>
        <p:txBody>
          <a:bodyPr>
            <a:normAutofit/>
          </a:bodyPr>
          <a:lstStyle/>
          <a:p>
            <a:r>
              <a:rPr lang="en-US" altLang="ja-JP" sz="2400" dirty="0">
                <a:latin typeface="ＭＳ Ｐゴシック" panose="020B0600070205080204" pitchFamily="50" charset="-128"/>
                <a:ea typeface="ＭＳ Ｐゴシック" panose="020B0600070205080204" pitchFamily="50" charset="-128"/>
              </a:rPr>
              <a:t>If electronic circuit lost all function, DC power supply may have been broken. Electrolytic condenser may be broken (swelled) shown as right upper. Its lifetime is around 10 years. </a:t>
            </a:r>
          </a:p>
          <a:p>
            <a:r>
              <a:rPr lang="en-US" altLang="ja-JP" sz="2400" dirty="0">
                <a:latin typeface="ＭＳ Ｐゴシック" panose="020B0600070205080204" pitchFamily="50" charset="-128"/>
                <a:ea typeface="ＭＳ Ｐゴシック" panose="020B0600070205080204" pitchFamily="50" charset="-128"/>
              </a:rPr>
              <a:t>If electronic circuit made miss-action, electronic circuit may be affected by surrounding noise.</a:t>
            </a:r>
            <a:r>
              <a:rPr lang="ja-JP" altLang="en-US" sz="2400" dirty="0">
                <a:latin typeface="ＭＳ Ｐゴシック" panose="020B0600070205080204" pitchFamily="50" charset="-128"/>
                <a:ea typeface="ＭＳ Ｐゴシック" panose="020B0600070205080204" pitchFamily="50" charset="-128"/>
              </a:rPr>
              <a:t> </a:t>
            </a:r>
            <a:r>
              <a:rPr lang="en-US" altLang="ja-JP" sz="2400" dirty="0">
                <a:latin typeface="ＭＳ Ｐゴシック" panose="020B0600070205080204" pitchFamily="50" charset="-128"/>
                <a:ea typeface="ＭＳ Ｐゴシック" panose="020B0600070205080204" pitchFamily="50" charset="-128"/>
              </a:rPr>
              <a:t>Counter measure against noise is shown as right lower. </a:t>
            </a:r>
          </a:p>
        </p:txBody>
      </p:sp>
      <p:pic>
        <p:nvPicPr>
          <p:cNvPr id="5" name="図 4" descr="座る, テーブル, 食品 が含まれている画像&#10;&#10;自動的に生成された説明">
            <a:extLst>
              <a:ext uri="{FF2B5EF4-FFF2-40B4-BE49-F238E27FC236}">
                <a16:creationId xmlns:a16="http://schemas.microsoft.com/office/drawing/2014/main" id="{55F4A0CC-E07B-1390-7C82-6273A5778C74}"/>
              </a:ext>
            </a:extLst>
          </p:cNvPr>
          <p:cNvPicPr>
            <a:picLocks noChangeAspect="1"/>
          </p:cNvPicPr>
          <p:nvPr/>
        </p:nvPicPr>
        <p:blipFill>
          <a:blip r:embed="rId3"/>
          <a:stretch>
            <a:fillRect/>
          </a:stretch>
        </p:blipFill>
        <p:spPr>
          <a:xfrm>
            <a:off x="7340241" y="739164"/>
            <a:ext cx="4800000" cy="3600000"/>
          </a:xfrm>
          <a:prstGeom prst="rect">
            <a:avLst/>
          </a:prstGeom>
        </p:spPr>
      </p:pic>
      <p:sp>
        <p:nvSpPr>
          <p:cNvPr id="6" name="テキスト ボックス 5">
            <a:extLst>
              <a:ext uri="{FF2B5EF4-FFF2-40B4-BE49-F238E27FC236}">
                <a16:creationId xmlns:a16="http://schemas.microsoft.com/office/drawing/2014/main" id="{F49581B1-9AB1-E226-B3AB-5A45A2A8B455}"/>
              </a:ext>
            </a:extLst>
          </p:cNvPr>
          <p:cNvSpPr txBox="1"/>
          <p:nvPr/>
        </p:nvSpPr>
        <p:spPr>
          <a:xfrm>
            <a:off x="7652648" y="4449145"/>
            <a:ext cx="4175185" cy="369332"/>
          </a:xfrm>
          <a:prstGeom prst="rect">
            <a:avLst/>
          </a:prstGeom>
          <a:noFill/>
        </p:spPr>
        <p:txBody>
          <a:bodyPr wrap="square" rtlCol="0">
            <a:spAutoFit/>
          </a:bodyPr>
          <a:lstStyle/>
          <a:p>
            <a:r>
              <a:rPr kumimoji="1" lang="en-US" altLang="ja-JP" dirty="0"/>
              <a:t>by Shared Solution Service Co., Ltd.</a:t>
            </a:r>
            <a:endParaRPr kumimoji="1" lang="ja-JP" altLang="en-US" dirty="0"/>
          </a:p>
        </p:txBody>
      </p:sp>
      <p:pic>
        <p:nvPicPr>
          <p:cNvPr id="8" name="図 7" descr="時計 が含まれている画像&#10;&#10;自動的に生成された説明">
            <a:extLst>
              <a:ext uri="{FF2B5EF4-FFF2-40B4-BE49-F238E27FC236}">
                <a16:creationId xmlns:a16="http://schemas.microsoft.com/office/drawing/2014/main" id="{4B61480A-C3A5-F3D8-0316-51BEFFCB1C99}"/>
              </a:ext>
            </a:extLst>
          </p:cNvPr>
          <p:cNvPicPr>
            <a:picLocks noChangeAspect="1"/>
          </p:cNvPicPr>
          <p:nvPr/>
        </p:nvPicPr>
        <p:blipFill>
          <a:blip r:embed="rId4"/>
          <a:stretch>
            <a:fillRect/>
          </a:stretch>
        </p:blipFill>
        <p:spPr>
          <a:xfrm>
            <a:off x="7340241" y="5161557"/>
            <a:ext cx="4749942" cy="1187486"/>
          </a:xfrm>
          <a:prstGeom prst="rect">
            <a:avLst/>
          </a:prstGeom>
        </p:spPr>
      </p:pic>
    </p:spTree>
    <p:extLst>
      <p:ext uri="{BB962C8B-B14F-4D97-AF65-F5344CB8AC3E}">
        <p14:creationId xmlns:p14="http://schemas.microsoft.com/office/powerpoint/2010/main" val="2054463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2334F0-9FB6-4060-B548-D4C95BD530F7}"/>
              </a:ext>
            </a:extLst>
          </p:cNvPr>
          <p:cNvSpPr>
            <a:spLocks noGrp="1"/>
          </p:cNvSpPr>
          <p:nvPr>
            <p:ph type="title"/>
          </p:nvPr>
        </p:nvSpPr>
        <p:spPr>
          <a:xfrm>
            <a:off x="810000" y="198784"/>
            <a:ext cx="10571998" cy="1431234"/>
          </a:xfrm>
        </p:spPr>
        <p:txBody>
          <a:bodyPr/>
          <a:lstStyle/>
          <a:p>
            <a:r>
              <a:rPr lang="en-US" altLang="ja-JP" sz="4800" dirty="0">
                <a:latin typeface="ＭＳ Ｐゴシック" panose="020B0600070205080204" pitchFamily="50" charset="-128"/>
                <a:ea typeface="ＭＳ Ｐゴシック" panose="020B0600070205080204" pitchFamily="50" charset="-128"/>
              </a:rPr>
              <a:t>End</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7097514-27A9-4683-B005-E5838C544478}"/>
              </a:ext>
            </a:extLst>
          </p:cNvPr>
          <p:cNvSpPr>
            <a:spLocks noGrp="1"/>
          </p:cNvSpPr>
          <p:nvPr>
            <p:ph idx="1"/>
          </p:nvPr>
        </p:nvSpPr>
        <p:spPr>
          <a:xfrm>
            <a:off x="818712" y="2222287"/>
            <a:ext cx="7458927" cy="3636511"/>
          </a:xfrm>
        </p:spPr>
        <p:txBody>
          <a:bodyPr/>
          <a:lstStyle/>
          <a:p>
            <a:r>
              <a:rPr lang="en-US" altLang="ja-JP" sz="2400" dirty="0">
                <a:latin typeface="ＭＳ Ｐゴシック" panose="020B0600070205080204" pitchFamily="50" charset="-128"/>
                <a:ea typeface="ＭＳ Ｐゴシック" panose="020B0600070205080204" pitchFamily="50" charset="-128"/>
              </a:rPr>
              <a:t>Thank you for cooperation with training course.</a:t>
            </a:r>
            <a:endParaRPr lang="ja-JP" altLang="en-US" sz="2400" dirty="0">
              <a:latin typeface="ＭＳ Ｐゴシック" panose="020B0600070205080204" pitchFamily="50" charset="-128"/>
              <a:ea typeface="ＭＳ Ｐゴシック" panose="020B0600070205080204" pitchFamily="50" charset="-128"/>
            </a:endParaRPr>
          </a:p>
          <a:p>
            <a:r>
              <a:rPr lang="en-US" altLang="ja-JP" sz="2400" dirty="0">
                <a:latin typeface="ＭＳ Ｐゴシック" panose="020B0600070205080204" pitchFamily="50" charset="-128"/>
                <a:ea typeface="ＭＳ Ｐゴシック" panose="020B0600070205080204" pitchFamily="50" charset="-128"/>
              </a:rPr>
              <a:t>Email: </a:t>
            </a:r>
            <a:r>
              <a:rPr lang="en-US" altLang="ja-JP" sz="2400" dirty="0">
                <a:latin typeface="ＭＳ Ｐゴシック" panose="020B0600070205080204" pitchFamily="50" charset="-128"/>
                <a:ea typeface="ＭＳ Ｐゴシック" panose="020B0600070205080204" pitchFamily="50" charset="-128"/>
                <a:hlinkClick r:id="rId3"/>
              </a:rPr>
              <a:t>mikiikka277@hb.tp1.jp</a:t>
            </a:r>
            <a:endParaRPr lang="en-US" altLang="ja-JP" sz="2400" dirty="0">
              <a:latin typeface="ＭＳ Ｐゴシック" panose="020B0600070205080204" pitchFamily="50" charset="-128"/>
              <a:ea typeface="ＭＳ Ｐゴシック" panose="020B0600070205080204" pitchFamily="50" charset="-128"/>
            </a:endParaRPr>
          </a:p>
          <a:p>
            <a:r>
              <a:rPr lang="en-US" altLang="ja-JP" sz="2400" dirty="0">
                <a:latin typeface="ＭＳ Ｐゴシック" panose="020B0600070205080204" pitchFamily="50" charset="-128"/>
                <a:ea typeface="ＭＳ Ｐゴシック" panose="020B0600070205080204" pitchFamily="50" charset="-128"/>
              </a:rPr>
              <a:t>Facebook: Miki Hideki</a:t>
            </a:r>
            <a:endParaRPr lang="ja-JP" altLang="en-US" sz="2400" dirty="0">
              <a:latin typeface="ＭＳ Ｐゴシック" panose="020B0600070205080204" pitchFamily="50" charset="-128"/>
              <a:ea typeface="ＭＳ Ｐゴシック" panose="020B0600070205080204" pitchFamily="50" charset="-128"/>
            </a:endParaRPr>
          </a:p>
          <a:p>
            <a:r>
              <a:rPr lang="en-US" altLang="ja-JP" sz="2400">
                <a:latin typeface="ＭＳ Ｐゴシック" panose="020B0600070205080204" pitchFamily="50" charset="-128"/>
                <a:ea typeface="ＭＳ Ｐゴシック" panose="020B0600070205080204" pitchFamily="50" charset="-128"/>
              </a:rPr>
              <a:t>Document server: http://gaga.jellybean.jp/indexbsl.html</a:t>
            </a:r>
            <a:endParaRPr lang="en-US" altLang="ja-JP" sz="2400" dirty="0">
              <a:latin typeface="ＭＳ Ｐゴシック" panose="020B0600070205080204" pitchFamily="50" charset="-128"/>
              <a:ea typeface="ＭＳ Ｐゴシック" panose="020B0600070205080204" pitchFamily="50" charset="-128"/>
            </a:endParaRPr>
          </a:p>
          <a:p>
            <a:endParaRPr kumimoji="1" lang="ja-JP" altLang="en-US" dirty="0">
              <a:latin typeface="ＭＳ Ｐゴシック" panose="020B0600070205080204" pitchFamily="50" charset="-128"/>
              <a:ea typeface="ＭＳ Ｐゴシック" panose="020B0600070205080204" pitchFamily="50" charset="-128"/>
            </a:endParaRPr>
          </a:p>
        </p:txBody>
      </p:sp>
      <p:pic>
        <p:nvPicPr>
          <p:cNvPr id="5" name="図 4" descr="物体 が含まれている画像&#10;&#10;自動的に生成された説明">
            <a:extLst>
              <a:ext uri="{FF2B5EF4-FFF2-40B4-BE49-F238E27FC236}">
                <a16:creationId xmlns:a16="http://schemas.microsoft.com/office/drawing/2014/main" id="{994EF9EF-A8FC-4607-86AD-7C2AA144F6AF}"/>
              </a:ext>
            </a:extLst>
          </p:cNvPr>
          <p:cNvPicPr>
            <a:picLocks noChangeAspect="1"/>
          </p:cNvPicPr>
          <p:nvPr/>
        </p:nvPicPr>
        <p:blipFill>
          <a:blip r:embed="rId4"/>
          <a:stretch>
            <a:fillRect/>
          </a:stretch>
        </p:blipFill>
        <p:spPr>
          <a:xfrm>
            <a:off x="8277639" y="3239743"/>
            <a:ext cx="1600200" cy="1200150"/>
          </a:xfrm>
          <a:prstGeom prst="rect">
            <a:avLst/>
          </a:prstGeom>
        </p:spPr>
      </p:pic>
    </p:spTree>
    <p:extLst>
      <p:ext uri="{BB962C8B-B14F-4D97-AF65-F5344CB8AC3E}">
        <p14:creationId xmlns:p14="http://schemas.microsoft.com/office/powerpoint/2010/main" val="416576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52BD3-58B5-4A13-9F83-E379FA41A9E1}"/>
              </a:ext>
            </a:extLst>
          </p:cNvPr>
          <p:cNvSpPr>
            <a:spLocks noGrp="1"/>
          </p:cNvSpPr>
          <p:nvPr>
            <p:ph type="title"/>
          </p:nvPr>
        </p:nvSpPr>
        <p:spPr/>
        <p:txBody>
          <a:bodyPr/>
          <a:lstStyle/>
          <a:p>
            <a:r>
              <a:rPr lang="en-US" altLang="ja-JP" sz="4000" dirty="0">
                <a:latin typeface="ＭＳ Ｐゴシック" panose="020B0600070205080204" pitchFamily="50" charset="-128"/>
                <a:ea typeface="ＭＳ Ｐゴシック" panose="020B0600070205080204" pitchFamily="50" charset="-128"/>
              </a:rPr>
              <a:t>Electronic circuit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26F4B3B-728C-4BB6-9511-B4274FCEE15B}"/>
              </a:ext>
            </a:extLst>
          </p:cNvPr>
          <p:cNvSpPr>
            <a:spLocks noGrp="1"/>
          </p:cNvSpPr>
          <p:nvPr>
            <p:ph idx="1"/>
          </p:nvPr>
        </p:nvSpPr>
        <p:spPr>
          <a:xfrm>
            <a:off x="818712" y="1915065"/>
            <a:ext cx="6521529" cy="4942936"/>
          </a:xfrm>
        </p:spPr>
        <p:txBody>
          <a:bodyPr>
            <a:normAutofit/>
          </a:bodyPr>
          <a:lstStyle/>
          <a:p>
            <a:r>
              <a:rPr lang="en-US" altLang="ja-JP" sz="2400" dirty="0">
                <a:latin typeface="ＭＳ Ｐゴシック" panose="020B0600070205080204" pitchFamily="50" charset="-128"/>
                <a:ea typeface="ＭＳ Ｐゴシック" panose="020B0600070205080204" pitchFamily="50" charset="-128"/>
              </a:rPr>
              <a:t>Electronic circuit is also used in controller in air conditioning and sanitary equipment.</a:t>
            </a:r>
          </a:p>
          <a:p>
            <a:r>
              <a:rPr lang="en-US" altLang="ja-JP" sz="2400" dirty="0">
                <a:latin typeface="ＭＳ Ｐゴシック" panose="020B0600070205080204" pitchFamily="50" charset="-128"/>
                <a:ea typeface="ＭＳ Ｐゴシック" panose="020B0600070205080204" pitchFamily="50" charset="-128"/>
              </a:rPr>
              <a:t>Electronic circuit includes electronic component such as diode, LED lamp, resistor, condenser, transistor, IC(Integrated Circuit) and others.</a:t>
            </a:r>
          </a:p>
          <a:p>
            <a:r>
              <a:rPr lang="en-US" altLang="ja-JP" sz="2400" dirty="0">
                <a:latin typeface="ＭＳ Ｐゴシック" panose="020B0600070205080204" pitchFamily="50" charset="-128"/>
                <a:ea typeface="ＭＳ Ｐゴシック" panose="020B0600070205080204" pitchFamily="50" charset="-128"/>
              </a:rPr>
              <a:t>If having knowledge about electronic circuit  and electronic component, it may be useful maintenance.</a:t>
            </a:r>
          </a:p>
          <a:p>
            <a:r>
              <a:rPr lang="en-US" altLang="ja-JP" sz="2400" dirty="0">
                <a:latin typeface="ＭＳ Ｐゴシック" panose="020B0600070205080204" pitchFamily="50" charset="-128"/>
                <a:ea typeface="ＭＳ Ｐゴシック" panose="020B0600070205080204" pitchFamily="50" charset="-128"/>
              </a:rPr>
              <a:t>Electronic circuit sample is shown as right.</a:t>
            </a:r>
          </a:p>
        </p:txBody>
      </p:sp>
      <p:pic>
        <p:nvPicPr>
          <p:cNvPr id="5" name="図 4">
            <a:extLst>
              <a:ext uri="{FF2B5EF4-FFF2-40B4-BE49-F238E27FC236}">
                <a16:creationId xmlns:a16="http://schemas.microsoft.com/office/drawing/2014/main" id="{FCF87FF9-7AF4-37B4-3006-8455B740920A}"/>
              </a:ext>
            </a:extLst>
          </p:cNvPr>
          <p:cNvPicPr>
            <a:picLocks noChangeAspect="1"/>
          </p:cNvPicPr>
          <p:nvPr/>
        </p:nvPicPr>
        <p:blipFill>
          <a:blip r:embed="rId3"/>
          <a:srcRect/>
          <a:stretch/>
        </p:blipFill>
        <p:spPr>
          <a:xfrm>
            <a:off x="7340241" y="2586533"/>
            <a:ext cx="4800000" cy="3600000"/>
          </a:xfrm>
          <a:prstGeom prst="rect">
            <a:avLst/>
          </a:prstGeom>
        </p:spPr>
      </p:pic>
    </p:spTree>
    <p:extLst>
      <p:ext uri="{BB962C8B-B14F-4D97-AF65-F5344CB8AC3E}">
        <p14:creationId xmlns:p14="http://schemas.microsoft.com/office/powerpoint/2010/main" val="46882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52BD3-58B5-4A13-9F83-E379FA41A9E1}"/>
              </a:ext>
            </a:extLst>
          </p:cNvPr>
          <p:cNvSpPr>
            <a:spLocks noGrp="1"/>
          </p:cNvSpPr>
          <p:nvPr>
            <p:ph type="title"/>
          </p:nvPr>
        </p:nvSpPr>
        <p:spPr/>
        <p:txBody>
          <a:bodyPr/>
          <a:lstStyle/>
          <a:p>
            <a:r>
              <a:rPr kumimoji="1" lang="en-US" altLang="ja-JP" dirty="0">
                <a:latin typeface="ＭＳ Ｐゴシック" panose="020B0600070205080204" pitchFamily="50" charset="-128"/>
                <a:ea typeface="ＭＳ Ｐゴシック" panose="020B0600070205080204" pitchFamily="50" charset="-128"/>
              </a:rPr>
              <a:t>Electronic component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26F4B3B-728C-4BB6-9511-B4274FCEE15B}"/>
              </a:ext>
            </a:extLst>
          </p:cNvPr>
          <p:cNvSpPr>
            <a:spLocks noGrp="1"/>
          </p:cNvSpPr>
          <p:nvPr>
            <p:ph idx="1"/>
          </p:nvPr>
        </p:nvSpPr>
        <p:spPr>
          <a:xfrm>
            <a:off x="818712" y="1880559"/>
            <a:ext cx="6504276" cy="4977442"/>
          </a:xfrm>
        </p:spPr>
        <p:txBody>
          <a:bodyPr>
            <a:normAutofit/>
          </a:bodyPr>
          <a:lstStyle/>
          <a:p>
            <a:r>
              <a:rPr lang="en-US" altLang="ja-JP" sz="2400" dirty="0">
                <a:latin typeface="ＭＳ Ｐゴシック" panose="020B0600070205080204" pitchFamily="50" charset="-128"/>
                <a:ea typeface="ＭＳ Ｐゴシック" panose="020B0600070205080204" pitchFamily="50" charset="-128"/>
              </a:rPr>
              <a:t>Electronic component has low price, small size, light weight, high reliability, energy saving against electrical component.</a:t>
            </a:r>
          </a:p>
          <a:p>
            <a:r>
              <a:rPr lang="en-US" altLang="ja-JP" sz="2400" dirty="0">
                <a:latin typeface="ＭＳ Ｐゴシック" panose="020B0600070205080204" pitchFamily="50" charset="-128"/>
                <a:ea typeface="ＭＳ Ｐゴシック" panose="020B0600070205080204" pitchFamily="50" charset="-128"/>
              </a:rPr>
              <a:t>Cost comparison sample is shown as right.</a:t>
            </a:r>
          </a:p>
          <a:p>
            <a:r>
              <a:rPr lang="en-US" altLang="ja-JP" sz="2400" dirty="0">
                <a:latin typeface="ＭＳ Ｐゴシック" panose="020B0600070205080204" pitchFamily="50" charset="-128"/>
                <a:ea typeface="ＭＳ Ｐゴシック" panose="020B0600070205080204" pitchFamily="50" charset="-128"/>
              </a:rPr>
              <a:t>However, electronic component is easily damaged by environment such as heat, static electricity and others.  </a:t>
            </a:r>
          </a:p>
        </p:txBody>
      </p:sp>
      <p:pic>
        <p:nvPicPr>
          <p:cNvPr id="5" name="図 4">
            <a:extLst>
              <a:ext uri="{FF2B5EF4-FFF2-40B4-BE49-F238E27FC236}">
                <a16:creationId xmlns:a16="http://schemas.microsoft.com/office/drawing/2014/main" id="{505241B8-1B24-175E-3AB2-F4936664CA47}"/>
              </a:ext>
            </a:extLst>
          </p:cNvPr>
          <p:cNvPicPr>
            <a:picLocks noChangeAspect="1"/>
          </p:cNvPicPr>
          <p:nvPr/>
        </p:nvPicPr>
        <p:blipFill>
          <a:blip r:embed="rId3"/>
          <a:stretch>
            <a:fillRect/>
          </a:stretch>
        </p:blipFill>
        <p:spPr>
          <a:xfrm>
            <a:off x="7322988" y="2569280"/>
            <a:ext cx="4800000" cy="3600000"/>
          </a:xfrm>
          <a:prstGeom prst="rect">
            <a:avLst/>
          </a:prstGeom>
        </p:spPr>
      </p:pic>
    </p:spTree>
    <p:extLst>
      <p:ext uri="{BB962C8B-B14F-4D97-AF65-F5344CB8AC3E}">
        <p14:creationId xmlns:p14="http://schemas.microsoft.com/office/powerpoint/2010/main" val="399382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52BD3-58B5-4A13-9F83-E379FA41A9E1}"/>
              </a:ext>
            </a:extLst>
          </p:cNvPr>
          <p:cNvSpPr>
            <a:spLocks noGrp="1"/>
          </p:cNvSpPr>
          <p:nvPr>
            <p:ph type="title"/>
          </p:nvPr>
        </p:nvSpPr>
        <p:spPr/>
        <p:txBody>
          <a:bodyPr/>
          <a:lstStyle/>
          <a:p>
            <a:r>
              <a:rPr lang="en-US" altLang="ja-JP" dirty="0">
                <a:latin typeface="ＭＳ Ｐゴシック" panose="020B0600070205080204" pitchFamily="50" charset="-128"/>
                <a:ea typeface="ＭＳ Ｐゴシック" panose="020B0600070205080204" pitchFamily="50" charset="-128"/>
              </a:rPr>
              <a:t>Power source</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26F4B3B-728C-4BB6-9511-B4274FCEE15B}"/>
              </a:ext>
            </a:extLst>
          </p:cNvPr>
          <p:cNvSpPr>
            <a:spLocks noGrp="1"/>
          </p:cNvSpPr>
          <p:nvPr>
            <p:ph idx="1"/>
          </p:nvPr>
        </p:nvSpPr>
        <p:spPr>
          <a:xfrm>
            <a:off x="818712" y="1915065"/>
            <a:ext cx="6521530" cy="4942936"/>
          </a:xfrm>
        </p:spPr>
        <p:txBody>
          <a:bodyPr>
            <a:normAutofit/>
          </a:bodyPr>
          <a:lstStyle/>
          <a:p>
            <a:r>
              <a:rPr lang="en-US" altLang="ja-JP" sz="2400" dirty="0">
                <a:latin typeface="ＭＳ Ｐゴシック" panose="020B0600070205080204" pitchFamily="50" charset="-128"/>
                <a:ea typeface="ＭＳ Ｐゴシック" panose="020B0600070205080204" pitchFamily="50" charset="-128"/>
              </a:rPr>
              <a:t>Electronic circuit needs DC (direct current) power source</a:t>
            </a:r>
            <a:r>
              <a:rPr lang="ja-JP" altLang="en-US" sz="2400" dirty="0">
                <a:latin typeface="ＭＳ Ｐゴシック" panose="020B0600070205080204" pitchFamily="50" charset="-128"/>
                <a:ea typeface="ＭＳ Ｐゴシック" panose="020B0600070205080204" pitchFamily="50" charset="-128"/>
              </a:rPr>
              <a:t> </a:t>
            </a:r>
            <a:r>
              <a:rPr lang="en-US" altLang="ja-JP" sz="2400" dirty="0">
                <a:latin typeface="ＭＳ Ｐゴシック" panose="020B0600070205080204" pitchFamily="50" charset="-128"/>
                <a:ea typeface="ＭＳ Ｐゴシック" panose="020B0600070205080204" pitchFamily="50" charset="-128"/>
              </a:rPr>
              <a:t>such</a:t>
            </a:r>
            <a:r>
              <a:rPr lang="ja-JP" altLang="en-US" sz="2400" dirty="0">
                <a:latin typeface="ＭＳ Ｐゴシック" panose="020B0600070205080204" pitchFamily="50" charset="-128"/>
                <a:ea typeface="ＭＳ Ｐゴシック" panose="020B0600070205080204" pitchFamily="50" charset="-128"/>
              </a:rPr>
              <a:t> </a:t>
            </a:r>
            <a:r>
              <a:rPr lang="en-US" altLang="ja-JP" sz="2400" dirty="0">
                <a:latin typeface="ＭＳ Ｐゴシック" panose="020B0600070205080204" pitchFamily="50" charset="-128"/>
                <a:ea typeface="ＭＳ Ｐゴシック" panose="020B0600070205080204" pitchFamily="50" charset="-128"/>
              </a:rPr>
              <a:t>as DC3V, DC5V, DC12V and others.</a:t>
            </a:r>
          </a:p>
          <a:p>
            <a:r>
              <a:rPr lang="en-US" altLang="ja-JP" sz="2400" dirty="0">
                <a:latin typeface="ＭＳ Ｐゴシック" panose="020B0600070205080204" pitchFamily="50" charset="-128"/>
                <a:ea typeface="ＭＳ Ｐゴシック" panose="020B0600070205080204" pitchFamily="50" charset="-128"/>
              </a:rPr>
              <a:t>DC power source is provided by dry battery, DC power supply and others. </a:t>
            </a:r>
          </a:p>
          <a:p>
            <a:r>
              <a:rPr lang="en-US" altLang="ja-JP" sz="2400" dirty="0">
                <a:latin typeface="ＭＳ Ｐゴシック" panose="020B0600070205080204" pitchFamily="50" charset="-128"/>
                <a:ea typeface="ＭＳ Ｐゴシック" panose="020B0600070205080204" pitchFamily="50" charset="-128"/>
              </a:rPr>
              <a:t>DC power supply converts AC (alternating current) to DC. DC power supply sample is shown as right. </a:t>
            </a:r>
          </a:p>
        </p:txBody>
      </p:sp>
      <p:pic>
        <p:nvPicPr>
          <p:cNvPr id="6" name="図 5" descr="台の上に置かれたパソコン&#10;&#10;低い精度で自動的に生成された説明">
            <a:extLst>
              <a:ext uri="{FF2B5EF4-FFF2-40B4-BE49-F238E27FC236}">
                <a16:creationId xmlns:a16="http://schemas.microsoft.com/office/drawing/2014/main" id="{4CC5D042-9078-2206-3DEA-D47837A8AE88}"/>
              </a:ext>
            </a:extLst>
          </p:cNvPr>
          <p:cNvPicPr>
            <a:picLocks noChangeAspect="1"/>
          </p:cNvPicPr>
          <p:nvPr/>
        </p:nvPicPr>
        <p:blipFill>
          <a:blip r:embed="rId3"/>
          <a:stretch>
            <a:fillRect/>
          </a:stretch>
        </p:blipFill>
        <p:spPr>
          <a:xfrm>
            <a:off x="7340241" y="2672788"/>
            <a:ext cx="4800000" cy="3600000"/>
          </a:xfrm>
          <a:prstGeom prst="rect">
            <a:avLst/>
          </a:prstGeom>
        </p:spPr>
      </p:pic>
    </p:spTree>
    <p:extLst>
      <p:ext uri="{BB962C8B-B14F-4D97-AF65-F5344CB8AC3E}">
        <p14:creationId xmlns:p14="http://schemas.microsoft.com/office/powerpoint/2010/main" val="417101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52BD3-58B5-4A13-9F83-E379FA41A9E1}"/>
              </a:ext>
            </a:extLst>
          </p:cNvPr>
          <p:cNvSpPr>
            <a:spLocks noGrp="1"/>
          </p:cNvSpPr>
          <p:nvPr>
            <p:ph type="title"/>
          </p:nvPr>
        </p:nvSpPr>
        <p:spPr/>
        <p:txBody>
          <a:bodyPr/>
          <a:lstStyle/>
          <a:p>
            <a:r>
              <a:rPr lang="en-US" altLang="ja-JP" dirty="0">
                <a:latin typeface="ＭＳ Ｐゴシック" panose="020B0600070205080204" pitchFamily="50" charset="-128"/>
                <a:ea typeface="ＭＳ Ｐゴシック" panose="020B0600070205080204" pitchFamily="50" charset="-128"/>
              </a:rPr>
              <a:t>Power source circuit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26F4B3B-728C-4BB6-9511-B4274FCEE15B}"/>
              </a:ext>
            </a:extLst>
          </p:cNvPr>
          <p:cNvSpPr>
            <a:spLocks noGrp="1"/>
          </p:cNvSpPr>
          <p:nvPr>
            <p:ph idx="1"/>
          </p:nvPr>
        </p:nvSpPr>
        <p:spPr>
          <a:xfrm>
            <a:off x="818712" y="2222287"/>
            <a:ext cx="6608803" cy="4635713"/>
          </a:xfrm>
        </p:spPr>
        <p:txBody>
          <a:bodyPr>
            <a:normAutofit/>
          </a:bodyPr>
          <a:lstStyle/>
          <a:p>
            <a:r>
              <a:rPr lang="en-US" altLang="ja-JP" sz="2400" dirty="0">
                <a:latin typeface="ＭＳ Ｐゴシック" panose="020B0600070205080204" pitchFamily="50" charset="-128"/>
                <a:ea typeface="ＭＳ Ｐゴシック" panose="020B0600070205080204" pitchFamily="50" charset="-128"/>
              </a:rPr>
              <a:t>DC power supply circuit sample is shown as right.</a:t>
            </a:r>
          </a:p>
          <a:p>
            <a:r>
              <a:rPr lang="en-US" altLang="ja-JP" sz="2400" dirty="0">
                <a:latin typeface="ＭＳ Ｐゴシック" panose="020B0600070205080204" pitchFamily="50" charset="-128"/>
                <a:ea typeface="ＭＳ Ｐゴシック" panose="020B0600070205080204" pitchFamily="50" charset="-128"/>
              </a:rPr>
              <a:t>Circuit includes electronic component such as Diode, Condenser, IC.</a:t>
            </a:r>
          </a:p>
          <a:p>
            <a:r>
              <a:rPr lang="en-US" altLang="ja-JP" sz="2400" dirty="0">
                <a:latin typeface="ＭＳ Ｐゴシック" panose="020B0600070205080204" pitchFamily="50" charset="-128"/>
                <a:ea typeface="ＭＳ Ｐゴシック" panose="020B0600070205080204" pitchFamily="50" charset="-128"/>
              </a:rPr>
              <a:t>Diode converts AC to DC (rectification). Condenser and IC flatten DC wave. </a:t>
            </a:r>
          </a:p>
        </p:txBody>
      </p:sp>
      <p:pic>
        <p:nvPicPr>
          <p:cNvPr id="6" name="図 5">
            <a:extLst>
              <a:ext uri="{FF2B5EF4-FFF2-40B4-BE49-F238E27FC236}">
                <a16:creationId xmlns:a16="http://schemas.microsoft.com/office/drawing/2014/main" id="{50675038-D339-6CA6-8AC7-7237A2500C75}"/>
              </a:ext>
            </a:extLst>
          </p:cNvPr>
          <p:cNvPicPr>
            <a:picLocks noChangeAspect="1"/>
          </p:cNvPicPr>
          <p:nvPr/>
        </p:nvPicPr>
        <p:blipFill>
          <a:blip r:embed="rId3"/>
          <a:srcRect/>
          <a:stretch/>
        </p:blipFill>
        <p:spPr>
          <a:xfrm>
            <a:off x="7427515" y="2481082"/>
            <a:ext cx="4712725" cy="4319999"/>
          </a:xfrm>
          <a:prstGeom prst="rect">
            <a:avLst/>
          </a:prstGeom>
        </p:spPr>
      </p:pic>
      <p:pic>
        <p:nvPicPr>
          <p:cNvPr id="5" name="図 4" descr="文字の書かれた紙&#10;&#10;低い精度で自動的に生成された説明">
            <a:extLst>
              <a:ext uri="{FF2B5EF4-FFF2-40B4-BE49-F238E27FC236}">
                <a16:creationId xmlns:a16="http://schemas.microsoft.com/office/drawing/2014/main" id="{8208CF4C-13CC-B495-D86A-58BEBEB72B90}"/>
              </a:ext>
            </a:extLst>
          </p:cNvPr>
          <p:cNvPicPr>
            <a:picLocks noChangeAspect="1"/>
          </p:cNvPicPr>
          <p:nvPr/>
        </p:nvPicPr>
        <p:blipFill>
          <a:blip r:embed="rId4"/>
          <a:stretch>
            <a:fillRect/>
          </a:stretch>
        </p:blipFill>
        <p:spPr>
          <a:xfrm>
            <a:off x="7427515" y="95791"/>
            <a:ext cx="2311879" cy="2311879"/>
          </a:xfrm>
          <a:prstGeom prst="rect">
            <a:avLst/>
          </a:prstGeom>
        </p:spPr>
      </p:pic>
      <p:pic>
        <p:nvPicPr>
          <p:cNvPr id="8" name="図 7" descr="文字の書かれた紙&#10;&#10;低い精度で自動的に生成された説明">
            <a:extLst>
              <a:ext uri="{FF2B5EF4-FFF2-40B4-BE49-F238E27FC236}">
                <a16:creationId xmlns:a16="http://schemas.microsoft.com/office/drawing/2014/main" id="{2B9AEBDB-1D24-FC25-58AF-FC0D57AF889B}"/>
              </a:ext>
            </a:extLst>
          </p:cNvPr>
          <p:cNvPicPr>
            <a:picLocks noChangeAspect="1"/>
          </p:cNvPicPr>
          <p:nvPr/>
        </p:nvPicPr>
        <p:blipFill>
          <a:blip r:embed="rId5"/>
          <a:stretch>
            <a:fillRect/>
          </a:stretch>
        </p:blipFill>
        <p:spPr>
          <a:xfrm>
            <a:off x="9828362" y="121917"/>
            <a:ext cx="2311879" cy="2302246"/>
          </a:xfrm>
          <a:prstGeom prst="rect">
            <a:avLst/>
          </a:prstGeom>
        </p:spPr>
      </p:pic>
    </p:spTree>
    <p:extLst>
      <p:ext uri="{BB962C8B-B14F-4D97-AF65-F5344CB8AC3E}">
        <p14:creationId xmlns:p14="http://schemas.microsoft.com/office/powerpoint/2010/main" val="3462062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52BD3-58B5-4A13-9F83-E379FA41A9E1}"/>
              </a:ext>
            </a:extLst>
          </p:cNvPr>
          <p:cNvSpPr>
            <a:spLocks noGrp="1"/>
          </p:cNvSpPr>
          <p:nvPr>
            <p:ph type="title"/>
          </p:nvPr>
        </p:nvSpPr>
        <p:spPr/>
        <p:txBody>
          <a:bodyPr/>
          <a:lstStyle/>
          <a:p>
            <a:r>
              <a:rPr lang="en-US" altLang="ja-JP" dirty="0">
                <a:latin typeface="ＭＳ Ｐゴシック" panose="020B0600070205080204" pitchFamily="50" charset="-128"/>
                <a:ea typeface="ＭＳ Ｐゴシック" panose="020B0600070205080204" pitchFamily="50" charset="-128"/>
              </a:rPr>
              <a:t>Diode</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26F4B3B-728C-4BB6-9511-B4274FCEE15B}"/>
              </a:ext>
            </a:extLst>
          </p:cNvPr>
          <p:cNvSpPr>
            <a:spLocks noGrp="1"/>
          </p:cNvSpPr>
          <p:nvPr>
            <p:ph idx="1"/>
          </p:nvPr>
        </p:nvSpPr>
        <p:spPr>
          <a:xfrm>
            <a:off x="818712" y="1897811"/>
            <a:ext cx="6521529" cy="4960189"/>
          </a:xfrm>
        </p:spPr>
        <p:txBody>
          <a:bodyPr>
            <a:normAutofit/>
          </a:bodyPr>
          <a:lstStyle/>
          <a:p>
            <a:r>
              <a:rPr lang="en-US" altLang="ja-JP" sz="2400" dirty="0">
                <a:latin typeface="ＭＳ Ｐゴシック" panose="020B0600070205080204" pitchFamily="50" charset="-128"/>
                <a:ea typeface="ＭＳ Ｐゴシック" panose="020B0600070205080204" pitchFamily="50" charset="-128"/>
              </a:rPr>
              <a:t>Diode can limit current flow to one direction like check valve.</a:t>
            </a:r>
          </a:p>
          <a:p>
            <a:r>
              <a:rPr lang="en-US" altLang="ja-JP" sz="2400" dirty="0">
                <a:latin typeface="ＭＳ Ｐゴシック" panose="020B0600070205080204" pitchFamily="50" charset="-128"/>
                <a:ea typeface="ＭＳ Ｐゴシック" panose="020B0600070205080204" pitchFamily="50" charset="-128"/>
              </a:rPr>
              <a:t>Diode has two type. One is for converting AC to DC (high voltage and high current) and another is for switching (low voltage and low current )</a:t>
            </a:r>
          </a:p>
          <a:p>
            <a:r>
              <a:rPr lang="en-US" altLang="ja-JP" sz="2400" dirty="0">
                <a:latin typeface="ＭＳ Ｐゴシック" panose="020B0600070205080204" pitchFamily="50" charset="-128"/>
                <a:ea typeface="ＭＳ Ｐゴシック" panose="020B0600070205080204" pitchFamily="50" charset="-128"/>
              </a:rPr>
              <a:t>Diode samples are shown as right.</a:t>
            </a:r>
          </a:p>
        </p:txBody>
      </p:sp>
      <p:pic>
        <p:nvPicPr>
          <p:cNvPr id="5" name="図 4">
            <a:extLst>
              <a:ext uri="{FF2B5EF4-FFF2-40B4-BE49-F238E27FC236}">
                <a16:creationId xmlns:a16="http://schemas.microsoft.com/office/drawing/2014/main" id="{48E36C3B-AE0D-BD28-4DAF-E586C95F73A4}"/>
              </a:ext>
            </a:extLst>
          </p:cNvPr>
          <p:cNvPicPr>
            <a:picLocks noChangeAspect="1"/>
          </p:cNvPicPr>
          <p:nvPr/>
        </p:nvPicPr>
        <p:blipFill>
          <a:blip r:embed="rId3"/>
          <a:srcRect/>
          <a:stretch/>
        </p:blipFill>
        <p:spPr>
          <a:xfrm>
            <a:off x="7340241" y="2553296"/>
            <a:ext cx="4800000" cy="3600000"/>
          </a:xfrm>
          <a:prstGeom prst="rect">
            <a:avLst/>
          </a:prstGeom>
        </p:spPr>
      </p:pic>
    </p:spTree>
    <p:extLst>
      <p:ext uri="{BB962C8B-B14F-4D97-AF65-F5344CB8AC3E}">
        <p14:creationId xmlns:p14="http://schemas.microsoft.com/office/powerpoint/2010/main" val="518972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52BD3-58B5-4A13-9F83-E379FA41A9E1}"/>
              </a:ext>
            </a:extLst>
          </p:cNvPr>
          <p:cNvSpPr>
            <a:spLocks noGrp="1"/>
          </p:cNvSpPr>
          <p:nvPr>
            <p:ph type="title"/>
          </p:nvPr>
        </p:nvSpPr>
        <p:spPr/>
        <p:txBody>
          <a:bodyPr/>
          <a:lstStyle/>
          <a:p>
            <a:r>
              <a:rPr lang="en-US" altLang="ja-JP" dirty="0">
                <a:latin typeface="ＭＳ Ｐゴシック" panose="020B0600070205080204" pitchFamily="50" charset="-128"/>
                <a:ea typeface="ＭＳ Ｐゴシック" panose="020B0600070205080204" pitchFamily="50" charset="-128"/>
              </a:rPr>
              <a:t>LED lamp</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26F4B3B-728C-4BB6-9511-B4274FCEE15B}"/>
              </a:ext>
            </a:extLst>
          </p:cNvPr>
          <p:cNvSpPr>
            <a:spLocks noGrp="1"/>
          </p:cNvSpPr>
          <p:nvPr>
            <p:ph idx="1"/>
          </p:nvPr>
        </p:nvSpPr>
        <p:spPr>
          <a:xfrm>
            <a:off x="818712" y="2222287"/>
            <a:ext cx="6504276" cy="4635713"/>
          </a:xfrm>
        </p:spPr>
        <p:txBody>
          <a:bodyPr>
            <a:normAutofit/>
          </a:bodyPr>
          <a:lstStyle/>
          <a:p>
            <a:r>
              <a:rPr lang="en-US" altLang="ja-JP" sz="2400" dirty="0">
                <a:latin typeface="ＭＳ Ｐゴシック" panose="020B0600070205080204" pitchFamily="50" charset="-128"/>
                <a:ea typeface="ＭＳ Ｐゴシック" panose="020B0600070205080204" pitchFamily="50" charset="-128"/>
              </a:rPr>
              <a:t>LED means Light Emitting Diode.</a:t>
            </a:r>
          </a:p>
          <a:p>
            <a:r>
              <a:rPr lang="en-US" altLang="ja-JP" sz="2400" dirty="0">
                <a:latin typeface="ＭＳ Ｐゴシック" panose="020B0600070205080204" pitchFamily="50" charset="-128"/>
                <a:ea typeface="ＭＳ Ｐゴシック" panose="020B0600070205080204" pitchFamily="50" charset="-128"/>
              </a:rPr>
              <a:t>LED samples are shown as right.</a:t>
            </a:r>
          </a:p>
          <a:p>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E3D20D38-0765-B9C6-5F13-4D8F6F6FADF7}"/>
              </a:ext>
            </a:extLst>
          </p:cNvPr>
          <p:cNvPicPr>
            <a:picLocks noChangeAspect="1"/>
          </p:cNvPicPr>
          <p:nvPr/>
        </p:nvPicPr>
        <p:blipFill>
          <a:blip r:embed="rId3"/>
          <a:srcRect/>
          <a:stretch/>
        </p:blipFill>
        <p:spPr>
          <a:xfrm>
            <a:off x="7322988" y="2592238"/>
            <a:ext cx="4800000" cy="3600000"/>
          </a:xfrm>
          <a:prstGeom prst="rect">
            <a:avLst/>
          </a:prstGeom>
        </p:spPr>
      </p:pic>
    </p:spTree>
    <p:extLst>
      <p:ext uri="{BB962C8B-B14F-4D97-AF65-F5344CB8AC3E}">
        <p14:creationId xmlns:p14="http://schemas.microsoft.com/office/powerpoint/2010/main" val="2471313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52BD3-58B5-4A13-9F83-E379FA41A9E1}"/>
              </a:ext>
            </a:extLst>
          </p:cNvPr>
          <p:cNvSpPr>
            <a:spLocks noGrp="1"/>
          </p:cNvSpPr>
          <p:nvPr>
            <p:ph type="title"/>
          </p:nvPr>
        </p:nvSpPr>
        <p:spPr/>
        <p:txBody>
          <a:bodyPr/>
          <a:lstStyle/>
          <a:p>
            <a:r>
              <a:rPr lang="en-US" altLang="ja-JP" dirty="0">
                <a:latin typeface="ＭＳ Ｐゴシック" panose="020B0600070205080204" pitchFamily="50" charset="-128"/>
                <a:ea typeface="ＭＳ Ｐゴシック" panose="020B0600070205080204" pitchFamily="50" charset="-128"/>
              </a:rPr>
              <a:t>Resistor</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26F4B3B-728C-4BB6-9511-B4274FCEE15B}"/>
              </a:ext>
            </a:extLst>
          </p:cNvPr>
          <p:cNvSpPr>
            <a:spLocks noGrp="1"/>
          </p:cNvSpPr>
          <p:nvPr>
            <p:ph idx="1"/>
          </p:nvPr>
        </p:nvSpPr>
        <p:spPr>
          <a:xfrm>
            <a:off x="818712" y="1880559"/>
            <a:ext cx="6521529" cy="4977442"/>
          </a:xfrm>
        </p:spPr>
        <p:txBody>
          <a:bodyPr>
            <a:normAutofit/>
          </a:bodyPr>
          <a:lstStyle/>
          <a:p>
            <a:r>
              <a:rPr lang="en-US" altLang="ja-JP" sz="2400" dirty="0">
                <a:latin typeface="ＭＳ Ｐゴシック" panose="020B0600070205080204" pitchFamily="50" charset="-128"/>
                <a:ea typeface="ＭＳ Ｐゴシック" panose="020B0600070205080204" pitchFamily="50" charset="-128"/>
              </a:rPr>
              <a:t>Resistor can limit current like valve. So, it is used for protecting another component</a:t>
            </a:r>
          </a:p>
          <a:p>
            <a:r>
              <a:rPr lang="en-US" altLang="ja-JP" sz="2400" dirty="0">
                <a:latin typeface="ＭＳ Ｐゴシック" panose="020B0600070205080204" pitchFamily="50" charset="-128"/>
                <a:ea typeface="ＭＳ Ｐゴシック" panose="020B0600070205080204" pitchFamily="50" charset="-128"/>
              </a:rPr>
              <a:t>Ohm’s low shows relation among resistor and voltage and current.</a:t>
            </a:r>
          </a:p>
          <a:p>
            <a:pPr marL="0" indent="0">
              <a:buNone/>
            </a:pPr>
            <a:r>
              <a:rPr lang="en-US" altLang="ja-JP" sz="2400" dirty="0">
                <a:latin typeface="ＭＳ Ｐゴシック" panose="020B0600070205080204" pitchFamily="50" charset="-128"/>
                <a:ea typeface="ＭＳ Ｐゴシック" panose="020B0600070205080204" pitchFamily="50" charset="-128"/>
              </a:rPr>
              <a:t>      V = I x R (or I = V / R or R = V / I)</a:t>
            </a:r>
          </a:p>
          <a:p>
            <a:pPr marL="0" indent="0">
              <a:buNone/>
            </a:pPr>
            <a:r>
              <a:rPr lang="en-US" altLang="ja-JP" sz="2400" dirty="0">
                <a:latin typeface="ＭＳ Ｐゴシック" panose="020B0600070205080204" pitchFamily="50" charset="-128"/>
                <a:ea typeface="ＭＳ Ｐゴシック" panose="020B0600070205080204" pitchFamily="50" charset="-128"/>
              </a:rPr>
              <a:t>      - V: voltage [V], I: current [A], R: resistor [ohm]</a:t>
            </a:r>
          </a:p>
          <a:p>
            <a:r>
              <a:rPr lang="en-US" altLang="ja-JP" sz="2400" dirty="0">
                <a:latin typeface="ＭＳ Ｐゴシック" panose="020B0600070205080204" pitchFamily="50" charset="-128"/>
                <a:ea typeface="ＭＳ Ｐゴシック" panose="020B0600070205080204" pitchFamily="50" charset="-128"/>
              </a:rPr>
              <a:t>Resistor samples are shown as right. </a:t>
            </a:r>
          </a:p>
        </p:txBody>
      </p:sp>
      <p:pic>
        <p:nvPicPr>
          <p:cNvPr id="5" name="図 4">
            <a:extLst>
              <a:ext uri="{FF2B5EF4-FFF2-40B4-BE49-F238E27FC236}">
                <a16:creationId xmlns:a16="http://schemas.microsoft.com/office/drawing/2014/main" id="{3F2C60D2-68C8-DC9D-346F-D882E959C662}"/>
              </a:ext>
            </a:extLst>
          </p:cNvPr>
          <p:cNvPicPr>
            <a:picLocks noChangeAspect="1"/>
          </p:cNvPicPr>
          <p:nvPr/>
        </p:nvPicPr>
        <p:blipFill>
          <a:blip r:embed="rId3"/>
          <a:srcRect/>
          <a:stretch/>
        </p:blipFill>
        <p:spPr>
          <a:xfrm>
            <a:off x="7340241" y="2671131"/>
            <a:ext cx="4800000" cy="3600000"/>
          </a:xfrm>
          <a:prstGeom prst="rect">
            <a:avLst/>
          </a:prstGeom>
        </p:spPr>
      </p:pic>
    </p:spTree>
    <p:extLst>
      <p:ext uri="{BB962C8B-B14F-4D97-AF65-F5344CB8AC3E}">
        <p14:creationId xmlns:p14="http://schemas.microsoft.com/office/powerpoint/2010/main" val="3449571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52BD3-58B5-4A13-9F83-E379FA41A9E1}"/>
              </a:ext>
            </a:extLst>
          </p:cNvPr>
          <p:cNvSpPr>
            <a:spLocks noGrp="1"/>
          </p:cNvSpPr>
          <p:nvPr>
            <p:ph type="title"/>
          </p:nvPr>
        </p:nvSpPr>
        <p:spPr/>
        <p:txBody>
          <a:bodyPr/>
          <a:lstStyle/>
          <a:p>
            <a:r>
              <a:rPr lang="en-US" altLang="ja-JP" dirty="0">
                <a:latin typeface="ＭＳ Ｐゴシック" panose="020B0600070205080204" pitchFamily="50" charset="-128"/>
                <a:ea typeface="ＭＳ Ｐゴシック" panose="020B0600070205080204" pitchFamily="50" charset="-128"/>
              </a:rPr>
              <a:t>Condenser</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26F4B3B-728C-4BB6-9511-B4274FCEE15B}"/>
              </a:ext>
            </a:extLst>
          </p:cNvPr>
          <p:cNvSpPr>
            <a:spLocks noGrp="1"/>
          </p:cNvSpPr>
          <p:nvPr>
            <p:ph idx="1"/>
          </p:nvPr>
        </p:nvSpPr>
        <p:spPr>
          <a:xfrm>
            <a:off x="818712" y="1932317"/>
            <a:ext cx="6521529" cy="4925683"/>
          </a:xfrm>
        </p:spPr>
        <p:txBody>
          <a:bodyPr>
            <a:normAutofit/>
          </a:bodyPr>
          <a:lstStyle/>
          <a:p>
            <a:r>
              <a:rPr lang="en-US" altLang="ja-JP" sz="2400" dirty="0">
                <a:latin typeface="ＭＳ Ｐゴシック" panose="020B0600070205080204" pitchFamily="50" charset="-128"/>
                <a:ea typeface="ＭＳ Ｐゴシック" panose="020B0600070205080204" pitchFamily="50" charset="-128"/>
              </a:rPr>
              <a:t>Condenser can store electric charge and block direct current signal and pass alternating current signal. So, it is used for storage (battery) and decoupling (noise removal) and others.</a:t>
            </a:r>
          </a:p>
          <a:p>
            <a:r>
              <a:rPr lang="en-US" altLang="ja-JP" sz="2400" dirty="0">
                <a:latin typeface="ＭＳ Ｐゴシック" panose="020B0600070205080204" pitchFamily="50" charset="-128"/>
                <a:ea typeface="ＭＳ Ｐゴシック" panose="020B0600070205080204" pitchFamily="50" charset="-128"/>
              </a:rPr>
              <a:t>In Japan, it is often called a condenser, and overseas it is often called a capacitor. </a:t>
            </a:r>
          </a:p>
          <a:p>
            <a:r>
              <a:rPr lang="en-US" altLang="ja-JP" sz="2400" dirty="0">
                <a:latin typeface="ＭＳ Ｐゴシック" panose="020B0600070205080204" pitchFamily="50" charset="-128"/>
                <a:ea typeface="ＭＳ Ｐゴシック" panose="020B0600070205080204" pitchFamily="50" charset="-128"/>
              </a:rPr>
              <a:t>Condenser samples are shown as right.</a:t>
            </a:r>
          </a:p>
        </p:txBody>
      </p:sp>
      <p:pic>
        <p:nvPicPr>
          <p:cNvPr id="5" name="図 4">
            <a:extLst>
              <a:ext uri="{FF2B5EF4-FFF2-40B4-BE49-F238E27FC236}">
                <a16:creationId xmlns:a16="http://schemas.microsoft.com/office/drawing/2014/main" id="{3242FC14-EBDF-0C14-91DA-8F42C950414B}"/>
              </a:ext>
            </a:extLst>
          </p:cNvPr>
          <p:cNvPicPr>
            <a:picLocks noChangeAspect="1"/>
          </p:cNvPicPr>
          <p:nvPr/>
        </p:nvPicPr>
        <p:blipFill>
          <a:blip r:embed="rId3"/>
          <a:srcRect/>
          <a:stretch/>
        </p:blipFill>
        <p:spPr>
          <a:xfrm>
            <a:off x="7340241" y="2572895"/>
            <a:ext cx="4800000" cy="3600000"/>
          </a:xfrm>
          <a:prstGeom prst="rect">
            <a:avLst/>
          </a:prstGeom>
        </p:spPr>
      </p:pic>
    </p:spTree>
    <p:extLst>
      <p:ext uri="{BB962C8B-B14F-4D97-AF65-F5344CB8AC3E}">
        <p14:creationId xmlns:p14="http://schemas.microsoft.com/office/powerpoint/2010/main" val="12821690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ォータブル">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クォータブル</Template>
  <TotalTime>12716</TotalTime>
  <Words>1919</Words>
  <Application>Microsoft Office PowerPoint</Application>
  <PresentationFormat>ワイド画面</PresentationFormat>
  <Paragraphs>133</Paragraphs>
  <Slides>18</Slides>
  <Notes>18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ＭＳ Ｐゴシック</vt:lpstr>
      <vt:lpstr>游ゴシック</vt:lpstr>
      <vt:lpstr>Century Gothic</vt:lpstr>
      <vt:lpstr>Wingdings 2</vt:lpstr>
      <vt:lpstr>クォータブル</vt:lpstr>
      <vt:lpstr>Electronic circuit</vt:lpstr>
      <vt:lpstr>Electronic circuit</vt:lpstr>
      <vt:lpstr>Electronic component</vt:lpstr>
      <vt:lpstr>Power source</vt:lpstr>
      <vt:lpstr>Power source circuit</vt:lpstr>
      <vt:lpstr>Diode</vt:lpstr>
      <vt:lpstr>LED lamp</vt:lpstr>
      <vt:lpstr>Resistor</vt:lpstr>
      <vt:lpstr>Condenser</vt:lpstr>
      <vt:lpstr>Transistor</vt:lpstr>
      <vt:lpstr>Logical circuit by transistor</vt:lpstr>
      <vt:lpstr>Micro relay</vt:lpstr>
      <vt:lpstr>Switch</vt:lpstr>
      <vt:lpstr>IC (Integrated Circuit)</vt:lpstr>
      <vt:lpstr>Logic IC</vt:lpstr>
      <vt:lpstr>Application to control circuit</vt:lpstr>
      <vt:lpstr>Electronic circuit trouble</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三木 秀樹</dc:creator>
  <cp:lastModifiedBy>HIDEKI MIKI</cp:lastModifiedBy>
  <cp:revision>172</cp:revision>
  <dcterms:created xsi:type="dcterms:W3CDTF">2019-06-29T04:02:15Z</dcterms:created>
  <dcterms:modified xsi:type="dcterms:W3CDTF">2024-01-30T01:46:30Z</dcterms:modified>
</cp:coreProperties>
</file>